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6" r:id="rId2"/>
    <p:sldId id="284" r:id="rId3"/>
    <p:sldId id="287" r:id="rId4"/>
    <p:sldId id="286" r:id="rId5"/>
    <p:sldId id="289" r:id="rId6"/>
    <p:sldId id="263" r:id="rId7"/>
  </p:sldIdLst>
  <p:sldSz cx="12192000" cy="16256000"/>
  <p:notesSz cx="6669088"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FF0000"/>
    <a:srgbClr val="0061C9"/>
    <a:srgbClr val="006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6387" autoAdjust="0"/>
  </p:normalViewPr>
  <p:slideViewPr>
    <p:cSldViewPr snapToGrid="0">
      <p:cViewPr varScale="1">
        <p:scale>
          <a:sx n="29" d="100"/>
          <a:sy n="29" d="100"/>
        </p:scale>
        <p:origin x="2212" y="44"/>
      </p:cViewPr>
      <p:guideLst/>
    </p:cSldViewPr>
  </p:slideViewPr>
  <p:notesTextViewPr>
    <p:cViewPr>
      <p:scale>
        <a:sx n="1" d="1"/>
        <a:sy n="1" d="1"/>
      </p:scale>
      <p:origin x="0" y="0"/>
    </p:cViewPr>
  </p:notesTextViewPr>
  <p:sorterViewPr>
    <p:cViewPr>
      <p:scale>
        <a:sx n="100" d="100"/>
        <a:sy n="100" d="100"/>
      </p:scale>
      <p:origin x="0" y="-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98055"/>
          </a:xfrm>
          <a:prstGeom prst="rect">
            <a:avLst/>
          </a:prstGeom>
        </p:spPr>
        <p:txBody>
          <a:bodyPr vert="horz" lIns="94827" tIns="47413" rIns="94827" bIns="47413" rtlCol="0"/>
          <a:lstStyle>
            <a:lvl1pPr algn="l">
              <a:defRPr sz="1200"/>
            </a:lvl1pPr>
          </a:lstStyle>
          <a:p>
            <a:endParaRPr lang="zh-CN" altLang="en-US"/>
          </a:p>
        </p:txBody>
      </p:sp>
      <p:sp>
        <p:nvSpPr>
          <p:cNvPr id="3" name="日期占位符 2"/>
          <p:cNvSpPr>
            <a:spLocks noGrp="1"/>
          </p:cNvSpPr>
          <p:nvPr>
            <p:ph type="dt" idx="1"/>
          </p:nvPr>
        </p:nvSpPr>
        <p:spPr>
          <a:xfrm>
            <a:off x="3777607" y="0"/>
            <a:ext cx="2889938" cy="498055"/>
          </a:xfrm>
          <a:prstGeom prst="rect">
            <a:avLst/>
          </a:prstGeom>
        </p:spPr>
        <p:txBody>
          <a:bodyPr vert="horz" lIns="94827" tIns="47413" rIns="94827" bIns="47413" rtlCol="0"/>
          <a:lstStyle>
            <a:lvl1pPr algn="r">
              <a:defRPr sz="1200"/>
            </a:lvl1pPr>
          </a:lstStyle>
          <a:p>
            <a:fld id="{DE032CB7-0FAF-4CE4-A3B4-C0DBADE7A81C}" type="datetimeFigureOut">
              <a:rPr lang="zh-CN" altLang="en-US" smtClean="0"/>
              <a:t>2018/10/17</a:t>
            </a:fld>
            <a:endParaRPr lang="zh-CN" altLang="en-US"/>
          </a:p>
        </p:txBody>
      </p:sp>
      <p:sp>
        <p:nvSpPr>
          <p:cNvPr id="4" name="幻灯片图像占位符 3"/>
          <p:cNvSpPr>
            <a:spLocks noGrp="1" noRot="1" noChangeAspect="1"/>
          </p:cNvSpPr>
          <p:nvPr>
            <p:ph type="sldImg" idx="2"/>
          </p:nvPr>
        </p:nvSpPr>
        <p:spPr>
          <a:xfrm>
            <a:off x="2079625" y="1241425"/>
            <a:ext cx="2509838" cy="3349625"/>
          </a:xfrm>
          <a:prstGeom prst="rect">
            <a:avLst/>
          </a:prstGeom>
          <a:noFill/>
          <a:ln w="12700">
            <a:solidFill>
              <a:prstClr val="black"/>
            </a:solidFill>
          </a:ln>
        </p:spPr>
        <p:txBody>
          <a:bodyPr vert="horz" lIns="94827" tIns="47413" rIns="94827" bIns="47413" rtlCol="0" anchor="ctr"/>
          <a:lstStyle/>
          <a:p>
            <a:endParaRPr lang="zh-CN" altLang="en-US"/>
          </a:p>
        </p:txBody>
      </p:sp>
      <p:sp>
        <p:nvSpPr>
          <p:cNvPr id="5" name="备注占位符 4"/>
          <p:cNvSpPr>
            <a:spLocks noGrp="1"/>
          </p:cNvSpPr>
          <p:nvPr>
            <p:ph type="body" sz="quarter" idx="3"/>
          </p:nvPr>
        </p:nvSpPr>
        <p:spPr>
          <a:xfrm>
            <a:off x="666909" y="4777194"/>
            <a:ext cx="5335270" cy="3908614"/>
          </a:xfrm>
          <a:prstGeom prst="rect">
            <a:avLst/>
          </a:prstGeom>
        </p:spPr>
        <p:txBody>
          <a:bodyPr vert="horz" lIns="94827" tIns="47413" rIns="94827" bIns="47413"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889938" cy="498054"/>
          </a:xfrm>
          <a:prstGeom prst="rect">
            <a:avLst/>
          </a:prstGeom>
        </p:spPr>
        <p:txBody>
          <a:bodyPr vert="horz" lIns="94827" tIns="47413" rIns="94827" bIns="47413"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777607" y="9428584"/>
            <a:ext cx="2889938" cy="498054"/>
          </a:xfrm>
          <a:prstGeom prst="rect">
            <a:avLst/>
          </a:prstGeom>
        </p:spPr>
        <p:txBody>
          <a:bodyPr vert="horz" lIns="94827" tIns="47413" rIns="94827" bIns="47413" rtlCol="0" anchor="b"/>
          <a:lstStyle>
            <a:lvl1pPr algn="r">
              <a:defRPr sz="1200"/>
            </a:lvl1pPr>
          </a:lstStyle>
          <a:p>
            <a:fld id="{66431C64-8B90-4393-8603-535AB0CB3AC0}" type="slidenum">
              <a:rPr lang="zh-CN" altLang="en-US" smtClean="0"/>
              <a:t>‹#›</a:t>
            </a:fld>
            <a:endParaRPr lang="zh-CN" altLang="en-US"/>
          </a:p>
        </p:txBody>
      </p:sp>
    </p:spTree>
    <p:extLst>
      <p:ext uri="{BB962C8B-B14F-4D97-AF65-F5344CB8AC3E}">
        <p14:creationId xmlns:p14="http://schemas.microsoft.com/office/powerpoint/2010/main" val="356588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31C64-8B90-4393-8603-535AB0CB3AC0}" type="slidenum">
              <a:rPr lang="zh-CN" altLang="en-US" smtClean="0"/>
              <a:t>2</a:t>
            </a:fld>
            <a:endParaRPr lang="zh-CN" altLang="en-US"/>
          </a:p>
        </p:txBody>
      </p:sp>
    </p:spTree>
    <p:extLst>
      <p:ext uri="{BB962C8B-B14F-4D97-AF65-F5344CB8AC3E}">
        <p14:creationId xmlns:p14="http://schemas.microsoft.com/office/powerpoint/2010/main" val="201773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31C64-8B90-4393-8603-535AB0CB3AC0}" type="slidenum">
              <a:rPr lang="zh-CN" altLang="en-US" smtClean="0"/>
              <a:t>4</a:t>
            </a:fld>
            <a:endParaRPr lang="zh-CN" altLang="en-US"/>
          </a:p>
        </p:txBody>
      </p:sp>
    </p:spTree>
    <p:extLst>
      <p:ext uri="{BB962C8B-B14F-4D97-AF65-F5344CB8AC3E}">
        <p14:creationId xmlns:p14="http://schemas.microsoft.com/office/powerpoint/2010/main" val="401771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431C64-8B90-4393-8603-535AB0CB3AC0}" type="slidenum">
              <a:rPr lang="zh-CN" altLang="en-US" smtClean="0"/>
              <a:t>6</a:t>
            </a:fld>
            <a:endParaRPr lang="zh-CN" altLang="en-US"/>
          </a:p>
        </p:txBody>
      </p:sp>
    </p:spTree>
    <p:extLst>
      <p:ext uri="{BB962C8B-B14F-4D97-AF65-F5344CB8AC3E}">
        <p14:creationId xmlns:p14="http://schemas.microsoft.com/office/powerpoint/2010/main" val="320071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387337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394773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33752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43667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297652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7436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Content Placeholder 3"/>
          <p:cNvSpPr>
            <a:spLocks noGrp="1"/>
          </p:cNvSpPr>
          <p:nvPr>
            <p:ph sz="half" idx="2"/>
          </p:nvPr>
        </p:nvSpPr>
        <p:spPr>
          <a:xfrm>
            <a:off x="839789" y="5937956"/>
            <a:ext cx="5157787" cy="87338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Content Placeholder 5"/>
          <p:cNvSpPr>
            <a:spLocks noGrp="1"/>
          </p:cNvSpPr>
          <p:nvPr>
            <p:ph sz="quarter" idx="4"/>
          </p:nvPr>
        </p:nvSpPr>
        <p:spPr>
          <a:xfrm>
            <a:off x="6172201" y="5937956"/>
            <a:ext cx="5183188" cy="87338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377984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321295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316388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zh-CN" altLang="en-US"/>
              <a:t>单击此处编辑母版标题样式</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编辑母版文本样式</a:t>
            </a:r>
          </a:p>
        </p:txBody>
      </p:sp>
      <p:sp>
        <p:nvSpPr>
          <p:cNvPr id="5" name="Date Placeholder 4"/>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112774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a:t>单击图标添加图片</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编辑母版文本样式</a:t>
            </a:r>
          </a:p>
        </p:txBody>
      </p:sp>
      <p:sp>
        <p:nvSpPr>
          <p:cNvPr id="5" name="Date Placeholder 4"/>
          <p:cNvSpPr>
            <a:spLocks noGrp="1"/>
          </p:cNvSpPr>
          <p:nvPr>
            <p:ph type="dt" sz="half" idx="10"/>
          </p:nvPr>
        </p:nvSpPr>
        <p:spPr/>
        <p:txBody>
          <a:bodyPr/>
          <a:lstStyle/>
          <a:p>
            <a:fld id="{B4592225-612F-4DD8-B1E2-499BAF88E850}" type="datetimeFigureOut">
              <a:rPr lang="zh-CN" altLang="en-US" smtClean="0"/>
              <a:t>2018/10/17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425987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B4592225-612F-4DD8-B1E2-499BAF88E850}" type="datetimeFigureOut">
              <a:rPr lang="zh-CN" altLang="en-US" smtClean="0"/>
              <a:t>2018/10/17</a:t>
            </a:fld>
            <a:endParaRPr lang="zh-CN"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3CB4C25-C383-4EDE-9C83-A3E11BBE7D77}" type="slidenum">
              <a:rPr lang="zh-CN" altLang="en-US" smtClean="0"/>
              <a:t>‹#›</a:t>
            </a:fld>
            <a:endParaRPr lang="zh-CN" altLang="en-US"/>
          </a:p>
        </p:txBody>
      </p:sp>
    </p:spTree>
    <p:extLst>
      <p:ext uri="{BB962C8B-B14F-4D97-AF65-F5344CB8AC3E}">
        <p14:creationId xmlns:p14="http://schemas.microsoft.com/office/powerpoint/2010/main" val="6083219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12790"/>
          <a:stretch/>
        </p:blipFill>
        <p:spPr>
          <a:xfrm>
            <a:off x="3134032" y="97276"/>
            <a:ext cx="5923936" cy="5166289"/>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39605"/>
          <a:stretch/>
        </p:blipFill>
        <p:spPr>
          <a:xfrm>
            <a:off x="0" y="8943706"/>
            <a:ext cx="12192000" cy="7363388"/>
          </a:xfrm>
          <a:prstGeom prst="rect">
            <a:avLst/>
          </a:prstGeom>
        </p:spPr>
      </p:pic>
      <p:sp>
        <p:nvSpPr>
          <p:cNvPr id="2" name="标题 1"/>
          <p:cNvSpPr>
            <a:spLocks noGrp="1"/>
          </p:cNvSpPr>
          <p:nvPr>
            <p:ph type="ctrTitle"/>
          </p:nvPr>
        </p:nvSpPr>
        <p:spPr>
          <a:xfrm>
            <a:off x="914400" y="2852918"/>
            <a:ext cx="10363200" cy="5659496"/>
          </a:xfrm>
        </p:spPr>
        <p:txBody>
          <a:bodyPr>
            <a:normAutofit/>
          </a:bodyPr>
          <a:lstStyle/>
          <a:p>
            <a:pPr>
              <a:lnSpc>
                <a:spcPct val="150000"/>
              </a:lnSpc>
              <a:spcAft>
                <a:spcPts val="1200"/>
              </a:spcAft>
            </a:pPr>
            <a:r>
              <a:rPr lang="zh-CN" altLang="zh-CN"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丝路矿业论坛</a:t>
            </a:r>
            <a:r>
              <a:rPr lang="zh-CN" altLang="zh-CN" sz="88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a:t>
            </a:r>
            <a:r>
              <a:rPr lang="en-US" altLang="zh-CN" sz="88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2018</a:t>
            </a:r>
            <a:br>
              <a:rPr lang="zh-CN" altLang="zh-CN" sz="2800"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br>
            <a:r>
              <a:rPr lang="zh-CN" altLang="en-US" sz="5300" b="1"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大变局下的中国矿业走出去</a:t>
            </a:r>
            <a:r>
              <a:rPr lang="en-US" altLang="zh-CN" sz="5300" b="1"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 </a:t>
            </a:r>
            <a:br>
              <a:rPr lang="zh-CN" altLang="zh-CN" sz="2800" kern="100" dirty="0">
                <a:latin typeface="Calibri" panose="020F0502020204030204" pitchFamily="34" charset="0"/>
                <a:ea typeface="宋体" panose="02010600030101010101" pitchFamily="2" charset="-122"/>
                <a:cs typeface="Times New Roman" panose="02020603050405020304" pitchFamily="18" charset="0"/>
              </a:rPr>
            </a:br>
            <a:r>
              <a:rPr lang="zh-CN" altLang="zh-CN" sz="6700" b="1" kern="100" dirty="0">
                <a:solidFill>
                  <a:schemeClr val="accent5">
                    <a:lumMod val="50000"/>
                  </a:schemeClr>
                </a:solidFill>
                <a:latin typeface="Calibri" panose="020F0502020204030204" pitchFamily="34" charset="0"/>
                <a:ea typeface="黑体" panose="02010609060101010101" pitchFamily="49" charset="-122"/>
                <a:cs typeface="Times New Roman" panose="02020603050405020304" pitchFamily="18" charset="0"/>
              </a:rPr>
              <a:t>第</a:t>
            </a:r>
            <a:r>
              <a:rPr lang="zh-CN" altLang="en-US" sz="6700" b="1" kern="100" dirty="0">
                <a:solidFill>
                  <a:schemeClr val="accent5">
                    <a:lumMod val="50000"/>
                  </a:schemeClr>
                </a:solidFill>
                <a:latin typeface="Calibri" panose="020F0502020204030204" pitchFamily="34" charset="0"/>
                <a:ea typeface="黑体" panose="02010609060101010101" pitchFamily="49" charset="-122"/>
                <a:cs typeface="Times New Roman" panose="02020603050405020304" pitchFamily="18" charset="0"/>
              </a:rPr>
              <a:t>二</a:t>
            </a:r>
            <a:r>
              <a:rPr lang="zh-CN" altLang="zh-CN" sz="6700" b="1" kern="100" dirty="0">
                <a:solidFill>
                  <a:schemeClr val="accent5">
                    <a:lumMod val="50000"/>
                  </a:schemeClr>
                </a:solidFill>
                <a:latin typeface="Calibri" panose="020F0502020204030204" pitchFamily="34" charset="0"/>
                <a:ea typeface="黑体" panose="02010609060101010101" pitchFamily="49" charset="-122"/>
                <a:cs typeface="Times New Roman" panose="02020603050405020304" pitchFamily="18" charset="0"/>
              </a:rPr>
              <a:t>号通知</a:t>
            </a:r>
            <a:endParaRPr lang="zh-CN" altLang="en-US" sz="6700" dirty="0">
              <a:solidFill>
                <a:schemeClr val="accent5">
                  <a:lumMod val="50000"/>
                </a:schemeClr>
              </a:solidFill>
            </a:endParaRPr>
          </a:p>
        </p:txBody>
      </p:sp>
      <p:sp>
        <p:nvSpPr>
          <p:cNvPr id="3" name="副标题 2"/>
          <p:cNvSpPr>
            <a:spLocks noGrp="1"/>
          </p:cNvSpPr>
          <p:nvPr>
            <p:ph type="subTitle" idx="1"/>
          </p:nvPr>
        </p:nvSpPr>
        <p:spPr>
          <a:xfrm>
            <a:off x="1524000" y="14215066"/>
            <a:ext cx="9144000" cy="1166944"/>
          </a:xfrm>
        </p:spPr>
        <p:txBody>
          <a:bodyPr>
            <a:noAutofit/>
          </a:bodyPr>
          <a:lstStyle/>
          <a:p>
            <a:r>
              <a:rPr lang="zh-CN" altLang="en-US"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北京</a:t>
            </a:r>
            <a:endParaRPr lang="en-US" altLang="zh-CN"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endParaRPr>
          </a:p>
          <a:p>
            <a:r>
              <a:rPr lang="en-US" altLang="zh-CN"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2018</a:t>
            </a:r>
            <a:r>
              <a:rPr lang="zh-CN" altLang="en-US"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年</a:t>
            </a:r>
            <a:r>
              <a:rPr lang="en-US" altLang="zh-CN"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9</a:t>
            </a:r>
            <a:r>
              <a:rPr lang="zh-CN" altLang="en-US"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月</a:t>
            </a:r>
            <a:r>
              <a:rPr lang="en-US" altLang="zh-CN"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29</a:t>
            </a:r>
            <a:r>
              <a:rPr lang="zh-CN" altLang="en-US" sz="4000" b="1" kern="100" dirty="0">
                <a:solidFill>
                  <a:srgbClr val="002060"/>
                </a:solidFill>
                <a:latin typeface="Calibri" panose="020F0502020204030204" pitchFamily="34" charset="0"/>
                <a:ea typeface="黑体" panose="02010609060101010101" pitchFamily="49" charset="-122"/>
                <a:cs typeface="Times New Roman" panose="02020603050405020304" pitchFamily="18" charset="0"/>
              </a:rPr>
              <a:t>日</a:t>
            </a:r>
          </a:p>
        </p:txBody>
      </p:sp>
    </p:spTree>
    <p:extLst>
      <p:ext uri="{BB962C8B-B14F-4D97-AF65-F5344CB8AC3E}">
        <p14:creationId xmlns:p14="http://schemas.microsoft.com/office/powerpoint/2010/main" val="337672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1468" y="954941"/>
            <a:ext cx="10515600" cy="2397260"/>
          </a:xfrm>
        </p:spPr>
        <p:txBody>
          <a:bodyPr>
            <a:noAutofit/>
          </a:bodyPr>
          <a:lstStyle/>
          <a:p>
            <a:pPr algn="ctr">
              <a:lnSpc>
                <a:spcPct val="150000"/>
              </a:lnSpc>
              <a:spcAft>
                <a:spcPts val="0"/>
              </a:spcAft>
            </a:pPr>
            <a:r>
              <a:rPr lang="zh-CN" altLang="zh-CN" sz="4400" b="1" kern="100" dirty="0">
                <a:solidFill>
                  <a:srgbClr val="003F75"/>
                </a:solidFill>
                <a:latin typeface="Calibri" panose="020F0502020204030204" pitchFamily="34" charset="0"/>
                <a:ea typeface="黑体" panose="02010609060101010101" pitchFamily="49" charset="-122"/>
                <a:cs typeface="Times New Roman" panose="02020603050405020304" pitchFamily="18" charset="0"/>
              </a:rPr>
              <a:t>丝路矿业论坛</a:t>
            </a:r>
            <a:r>
              <a:rPr lang="en-US" altLang="zh-CN" sz="4800" b="1" kern="100" dirty="0">
                <a:solidFill>
                  <a:srgbClr val="003F75"/>
                </a:solidFill>
                <a:latin typeface="Calibri" panose="020F0502020204030204" pitchFamily="34" charset="0"/>
                <a:ea typeface="黑体" panose="02010609060101010101" pitchFamily="49" charset="-122"/>
                <a:cs typeface="Times New Roman" panose="02020603050405020304" pitchFamily="18" charset="0"/>
              </a:rPr>
              <a:t>·2018</a:t>
            </a:r>
            <a:br>
              <a:rPr lang="zh-CN" altLang="zh-CN" sz="4800" b="1" kern="100" dirty="0">
                <a:solidFill>
                  <a:srgbClr val="003F75"/>
                </a:solidFill>
                <a:latin typeface="Calibri" panose="020F0502020204030204" pitchFamily="34" charset="0"/>
                <a:ea typeface="黑体" panose="02010609060101010101" pitchFamily="49" charset="-122"/>
                <a:cs typeface="Times New Roman" panose="02020603050405020304" pitchFamily="18" charset="0"/>
              </a:rPr>
            </a:br>
            <a:r>
              <a:rPr lang="zh-CN" altLang="zh-CN" sz="3600" b="1" kern="100" dirty="0">
                <a:solidFill>
                  <a:srgbClr val="003F75"/>
                </a:solidFill>
                <a:latin typeface="Calibri" panose="020F0502020204030204" pitchFamily="34" charset="0"/>
                <a:ea typeface="黑体" panose="02010609060101010101" pitchFamily="49" charset="-122"/>
                <a:cs typeface="Times New Roman" panose="02020603050405020304" pitchFamily="18" charset="0"/>
              </a:rPr>
              <a:t>第</a:t>
            </a:r>
            <a:r>
              <a:rPr lang="zh-CN" altLang="en-US" sz="3600" b="1" kern="100" dirty="0">
                <a:solidFill>
                  <a:srgbClr val="003F75"/>
                </a:solidFill>
                <a:latin typeface="Calibri" panose="020F0502020204030204" pitchFamily="34" charset="0"/>
                <a:ea typeface="黑体" panose="02010609060101010101" pitchFamily="49" charset="-122"/>
                <a:cs typeface="Times New Roman" panose="02020603050405020304" pitchFamily="18" charset="0"/>
              </a:rPr>
              <a:t>二</a:t>
            </a:r>
            <a:r>
              <a:rPr lang="zh-CN" altLang="zh-CN" sz="3600" b="1" kern="100" dirty="0">
                <a:solidFill>
                  <a:srgbClr val="003F75"/>
                </a:solidFill>
                <a:latin typeface="Calibri" panose="020F0502020204030204" pitchFamily="34" charset="0"/>
                <a:ea typeface="黑体" panose="02010609060101010101" pitchFamily="49" charset="-122"/>
                <a:cs typeface="Times New Roman" panose="02020603050405020304" pitchFamily="18" charset="0"/>
              </a:rPr>
              <a:t>号通知</a:t>
            </a:r>
            <a:endParaRPr lang="zh-CN" altLang="en-US" sz="3600" b="1" kern="100" dirty="0">
              <a:solidFill>
                <a:srgbClr val="003F75"/>
              </a:solidFill>
              <a:latin typeface="Calibri" panose="020F0502020204030204" pitchFamily="34" charset="0"/>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1192522" y="3369898"/>
            <a:ext cx="9875528" cy="9137970"/>
          </a:xfrm>
        </p:spPr>
        <p:txBody>
          <a:bodyPr>
            <a:noAutofit/>
          </a:bodyPr>
          <a:lstStyle/>
          <a:p>
            <a:pPr marL="0" indent="457200">
              <a:lnSpc>
                <a:spcPct val="150000"/>
              </a:lnSpc>
              <a:spcBef>
                <a:spcPts val="0"/>
              </a:spcBef>
              <a:buNone/>
            </a:pPr>
            <a:r>
              <a:rPr lang="zh-CN" altLang="en-US" sz="2800" b="1" dirty="0">
                <a:solidFill>
                  <a:srgbClr val="0070C0"/>
                </a:solidFill>
              </a:rPr>
              <a:t>当今世界正面临百年未有之大变局，全球化遭遇重大挑战，国际上的单边主义和贸易战增加了全球经济的不确定性和走出去的风险；国内生态环境的刚性约束倒逼中国矿业企业加速走出去；中非合作论坛为企业展开了新的愿景</a:t>
            </a:r>
            <a:r>
              <a:rPr lang="en-US" altLang="zh-CN" sz="2800" b="1" dirty="0">
                <a:solidFill>
                  <a:srgbClr val="0070C0"/>
                </a:solidFill>
              </a:rPr>
              <a:t>……</a:t>
            </a:r>
            <a:r>
              <a:rPr lang="zh-CN" altLang="en-US" sz="2800" b="1" dirty="0">
                <a:solidFill>
                  <a:srgbClr val="0070C0"/>
                </a:solidFill>
              </a:rPr>
              <a:t>走出去的利好和利空因素交织。如何在大变局下寻找机会，规避风险，谋求发展，是每个已经走出去和将要走出去的矿业企业都将面对的新的课题。</a:t>
            </a:r>
          </a:p>
          <a:p>
            <a:pPr marL="0" indent="457200">
              <a:lnSpc>
                <a:spcPct val="150000"/>
              </a:lnSpc>
              <a:spcBef>
                <a:spcPts val="0"/>
              </a:spcBef>
              <a:buNone/>
            </a:pPr>
            <a:r>
              <a:rPr lang="en-US" altLang="zh-CN" sz="2800" b="1" dirty="0">
                <a:solidFill>
                  <a:srgbClr val="0070C0"/>
                </a:solidFill>
              </a:rPr>
              <a:t>——</a:t>
            </a:r>
            <a:r>
              <a:rPr lang="zh-CN" altLang="en-US" sz="2800" b="1" dirty="0">
                <a:solidFill>
                  <a:srgbClr val="0070C0"/>
                </a:solidFill>
              </a:rPr>
              <a:t>您想知道什么是百年未有之大变局？</a:t>
            </a:r>
          </a:p>
          <a:p>
            <a:pPr marL="0" indent="457200">
              <a:lnSpc>
                <a:spcPct val="150000"/>
              </a:lnSpc>
              <a:spcBef>
                <a:spcPts val="0"/>
              </a:spcBef>
              <a:buNone/>
            </a:pPr>
            <a:r>
              <a:rPr lang="en-US" altLang="zh-CN" sz="2800" b="1" dirty="0">
                <a:solidFill>
                  <a:srgbClr val="0070C0"/>
                </a:solidFill>
              </a:rPr>
              <a:t>——</a:t>
            </a:r>
            <a:r>
              <a:rPr lang="zh-CN" altLang="en-US" sz="2800" b="1" dirty="0">
                <a:solidFill>
                  <a:srgbClr val="0070C0"/>
                </a:solidFill>
              </a:rPr>
              <a:t>您想知道中美贸易战对矿业有多大影响？</a:t>
            </a:r>
            <a:endParaRPr lang="en-US" altLang="zh-CN" sz="2800" b="1" dirty="0">
              <a:solidFill>
                <a:srgbClr val="0070C0"/>
              </a:solidFill>
            </a:endParaRPr>
          </a:p>
          <a:p>
            <a:pPr marL="0" indent="457200">
              <a:lnSpc>
                <a:spcPct val="150000"/>
              </a:lnSpc>
              <a:spcBef>
                <a:spcPts val="0"/>
              </a:spcBef>
              <a:buNone/>
            </a:pPr>
            <a:r>
              <a:rPr lang="en-US" altLang="zh-CN" sz="2800" b="1" dirty="0">
                <a:solidFill>
                  <a:srgbClr val="0070C0"/>
                </a:solidFill>
              </a:rPr>
              <a:t>——</a:t>
            </a:r>
            <a:r>
              <a:rPr lang="zh-CN" altLang="en-US" sz="2800" b="1" dirty="0">
                <a:solidFill>
                  <a:srgbClr val="0070C0"/>
                </a:solidFill>
              </a:rPr>
              <a:t>您想知道大变局下如何在全球配置资源？</a:t>
            </a:r>
          </a:p>
          <a:p>
            <a:pPr marL="0" indent="457200">
              <a:lnSpc>
                <a:spcPct val="150000"/>
              </a:lnSpc>
              <a:spcBef>
                <a:spcPts val="0"/>
              </a:spcBef>
              <a:buNone/>
            </a:pPr>
            <a:r>
              <a:rPr lang="en-US" altLang="zh-CN" sz="2800" b="1" dirty="0">
                <a:solidFill>
                  <a:srgbClr val="0070C0"/>
                </a:solidFill>
              </a:rPr>
              <a:t>——</a:t>
            </a:r>
            <a:r>
              <a:rPr lang="zh-CN" altLang="en-US" sz="2800" b="1" dirty="0">
                <a:solidFill>
                  <a:srgbClr val="0070C0"/>
                </a:solidFill>
              </a:rPr>
              <a:t>您想知道大变局下走出去如何选择战略区域和战略支点？</a:t>
            </a:r>
          </a:p>
          <a:p>
            <a:pPr marL="0" indent="457200">
              <a:lnSpc>
                <a:spcPct val="150000"/>
              </a:lnSpc>
              <a:spcBef>
                <a:spcPts val="0"/>
              </a:spcBef>
              <a:buNone/>
            </a:pPr>
            <a:r>
              <a:rPr lang="en-US" altLang="zh-CN" sz="2800" b="1" dirty="0">
                <a:solidFill>
                  <a:srgbClr val="0070C0"/>
                </a:solidFill>
              </a:rPr>
              <a:t>——</a:t>
            </a:r>
            <a:r>
              <a:rPr lang="zh-CN" altLang="en-US" sz="2800" b="1" dirty="0">
                <a:solidFill>
                  <a:srgbClr val="0070C0"/>
                </a:solidFill>
              </a:rPr>
              <a:t>您想知道大变局下如何正确地做事和做正确的事？</a:t>
            </a:r>
          </a:p>
          <a:p>
            <a:pPr marL="0" indent="0" algn="ctr">
              <a:lnSpc>
                <a:spcPct val="150000"/>
              </a:lnSpc>
              <a:spcBef>
                <a:spcPts val="0"/>
              </a:spcBef>
              <a:buNone/>
            </a:pPr>
            <a:r>
              <a:rPr lang="en-US" altLang="zh-CN" sz="2800" b="1" dirty="0">
                <a:solidFill>
                  <a:srgbClr val="0070C0"/>
                </a:solidFill>
              </a:rPr>
              <a:t>……      </a:t>
            </a:r>
          </a:p>
          <a:p>
            <a:pPr marL="0" indent="0" algn="ctr">
              <a:lnSpc>
                <a:spcPct val="150000"/>
              </a:lnSpc>
              <a:spcBef>
                <a:spcPts val="0"/>
              </a:spcBef>
              <a:buNone/>
            </a:pPr>
            <a:r>
              <a:rPr lang="zh-CN" altLang="en-US" sz="2800" b="1" dirty="0">
                <a:solidFill>
                  <a:srgbClr val="0070C0"/>
                </a:solidFill>
              </a:rPr>
              <a:t>种种困惑，时迷时解；漫漫征途，慎思慎行。</a:t>
            </a:r>
          </a:p>
          <a:p>
            <a:pPr marL="0" indent="0" algn="ctr">
              <a:lnSpc>
                <a:spcPct val="150000"/>
              </a:lnSpc>
              <a:spcBef>
                <a:spcPts val="0"/>
              </a:spcBef>
              <a:buNone/>
            </a:pPr>
            <a:r>
              <a:rPr lang="zh-CN" altLang="en-US" sz="4000" b="1" dirty="0">
                <a:solidFill>
                  <a:srgbClr val="0070C0"/>
                </a:solidFill>
              </a:rPr>
              <a:t>欢迎来到</a:t>
            </a:r>
            <a:r>
              <a:rPr lang="en-US" altLang="zh-CN" sz="4000" b="1" dirty="0">
                <a:solidFill>
                  <a:srgbClr val="0070C0"/>
                </a:solidFill>
              </a:rPr>
              <a:t>2018</a:t>
            </a:r>
            <a:r>
              <a:rPr lang="zh-CN" altLang="en-US" sz="4000" b="1" dirty="0">
                <a:solidFill>
                  <a:srgbClr val="0070C0"/>
                </a:solidFill>
              </a:rPr>
              <a:t>第二届中色丝路论坛！</a:t>
            </a:r>
            <a:endParaRPr lang="en-US" altLang="zh-CN" sz="4000" b="1" dirty="0">
              <a:solidFill>
                <a:srgbClr val="0070C0"/>
              </a:solidFill>
              <a:latin typeface="宋体" panose="02010600030101010101" pitchFamily="2" charset="-122"/>
              <a:ea typeface="宋体" panose="02010600030101010101" pitchFamily="2" charset="-122"/>
            </a:endParaRPr>
          </a:p>
        </p:txBody>
      </p:sp>
      <p:grpSp>
        <p:nvGrpSpPr>
          <p:cNvPr id="6" name="组合 5">
            <a:extLst>
              <a:ext uri="{FF2B5EF4-FFF2-40B4-BE49-F238E27FC236}">
                <a16:creationId xmlns:a16="http://schemas.microsoft.com/office/drawing/2014/main" id="{F107B88B-79A1-4507-BE1D-D8E3AAEC7D95}"/>
              </a:ext>
            </a:extLst>
          </p:cNvPr>
          <p:cNvGrpSpPr/>
          <p:nvPr/>
        </p:nvGrpSpPr>
        <p:grpSpPr>
          <a:xfrm>
            <a:off x="1470360" y="13714987"/>
            <a:ext cx="3626121" cy="830998"/>
            <a:chOff x="1043273" y="11406155"/>
            <a:chExt cx="3626121" cy="830998"/>
          </a:xfrm>
        </p:grpSpPr>
        <p:sp>
          <p:nvSpPr>
            <p:cNvPr id="4" name="矩形 3"/>
            <p:cNvSpPr/>
            <p:nvPr/>
          </p:nvSpPr>
          <p:spPr>
            <a:xfrm>
              <a:off x="4416364" y="11414218"/>
              <a:ext cx="253030" cy="82293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五边形 4"/>
            <p:cNvSpPr/>
            <p:nvPr/>
          </p:nvSpPr>
          <p:spPr>
            <a:xfrm>
              <a:off x="1043273" y="11414219"/>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410602" y="11406155"/>
              <a:ext cx="2806700" cy="830997"/>
            </a:xfrm>
            <a:prstGeom prst="rect">
              <a:avLst/>
            </a:prstGeom>
            <a:solidFill>
              <a:srgbClr val="00B0F0"/>
            </a:solidFill>
          </p:spPr>
          <p:txBody>
            <a:bodyPr wrap="square" rtlCol="0">
              <a:spAutoFit/>
            </a:bodyPr>
            <a:lstStyle/>
            <a:p>
              <a:pPr algn="just">
                <a:lnSpc>
                  <a:spcPct val="150000"/>
                </a:lnSpc>
                <a:spcBef>
                  <a:spcPts val="600"/>
                </a:spcBef>
              </a:pP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一、会议主题</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grpSp>
      <p:sp>
        <p:nvSpPr>
          <p:cNvPr id="15" name="内容占位符 2"/>
          <p:cNvSpPr txBox="1">
            <a:spLocks/>
          </p:cNvSpPr>
          <p:nvPr/>
        </p:nvSpPr>
        <p:spPr>
          <a:xfrm>
            <a:off x="1813785" y="14616719"/>
            <a:ext cx="8530453" cy="1368679"/>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indent="0" algn="ctr">
              <a:lnSpc>
                <a:spcPct val="160000"/>
              </a:lnSpc>
              <a:buNone/>
            </a:pPr>
            <a:r>
              <a:rPr lang="zh-CN" altLang="en-US" sz="4000" b="1" dirty="0">
                <a:solidFill>
                  <a:srgbClr val="002060"/>
                </a:solidFill>
                <a:latin typeface="微软雅黑" panose="020B0503020204020204" pitchFamily="34" charset="-122"/>
                <a:ea typeface="微软雅黑" panose="020B0503020204020204" pitchFamily="34" charset="-122"/>
              </a:rPr>
              <a:t>大变局下的中国矿业走出去</a:t>
            </a:r>
            <a:endParaRPr lang="zh-CN" altLang="zh-CN" sz="40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856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0D29142E-3ECF-41C4-B902-99DE2FA7C19A}"/>
              </a:ext>
            </a:extLst>
          </p:cNvPr>
          <p:cNvGraphicFramePr>
            <a:graphicFrameLocks noGrp="1"/>
          </p:cNvGraphicFramePr>
          <p:nvPr>
            <p:extLst>
              <p:ext uri="{D42A27DB-BD31-4B8C-83A1-F6EECF244321}">
                <p14:modId xmlns:p14="http://schemas.microsoft.com/office/powerpoint/2010/main" val="177815040"/>
              </p:ext>
            </p:extLst>
          </p:nvPr>
        </p:nvGraphicFramePr>
        <p:xfrm>
          <a:off x="1502513" y="2902892"/>
          <a:ext cx="8712004" cy="10594374"/>
        </p:xfrm>
        <a:graphic>
          <a:graphicData uri="http://schemas.openxmlformats.org/drawingml/2006/table">
            <a:tbl>
              <a:tblPr firstRow="1" firstCol="1" bandRow="1">
                <a:tableStyleId>{5C22544A-7EE6-4342-B048-85BDC9FD1C3A}</a:tableStyleId>
              </a:tblPr>
              <a:tblGrid>
                <a:gridCol w="1948754">
                  <a:extLst>
                    <a:ext uri="{9D8B030D-6E8A-4147-A177-3AD203B41FA5}">
                      <a16:colId xmlns:a16="http://schemas.microsoft.com/office/drawing/2014/main" val="1116277436"/>
                    </a:ext>
                  </a:extLst>
                </a:gridCol>
                <a:gridCol w="4845240">
                  <a:extLst>
                    <a:ext uri="{9D8B030D-6E8A-4147-A177-3AD203B41FA5}">
                      <a16:colId xmlns:a16="http://schemas.microsoft.com/office/drawing/2014/main" val="1099669397"/>
                    </a:ext>
                  </a:extLst>
                </a:gridCol>
                <a:gridCol w="1918010">
                  <a:extLst>
                    <a:ext uri="{9D8B030D-6E8A-4147-A177-3AD203B41FA5}">
                      <a16:colId xmlns:a16="http://schemas.microsoft.com/office/drawing/2014/main" val="3249996129"/>
                    </a:ext>
                  </a:extLst>
                </a:gridCol>
              </a:tblGrid>
              <a:tr h="606972">
                <a:tc>
                  <a:txBody>
                    <a:bodyPr/>
                    <a:lstStyle/>
                    <a:p>
                      <a:pPr algn="ctr">
                        <a:spcAft>
                          <a:spcPts val="0"/>
                        </a:spcAft>
                      </a:pPr>
                      <a:r>
                        <a:rPr lang="zh-CN" sz="2400" b="1" kern="100" dirty="0">
                          <a:solidFill>
                            <a:srgbClr val="002060"/>
                          </a:solidFill>
                          <a:effectLst/>
                          <a:latin typeface="微软雅黑" panose="020B0503020204020204" pitchFamily="34" charset="-122"/>
                          <a:ea typeface="微软雅黑" panose="020B0503020204020204" pitchFamily="34" charset="-122"/>
                        </a:rPr>
                        <a:t>论坛版块</a:t>
                      </a:r>
                      <a:endParaRPr lang="zh-CN" sz="24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zh-CN" sz="2400" kern="100" dirty="0">
                          <a:solidFill>
                            <a:srgbClr val="002060"/>
                          </a:solidFill>
                          <a:effectLst/>
                          <a:latin typeface="微软雅黑" panose="020B0503020204020204" pitchFamily="34" charset="-122"/>
                          <a:ea typeface="微软雅黑" panose="020B0503020204020204" pitchFamily="34" charset="-122"/>
                        </a:rPr>
                        <a:t>演讲主题</a:t>
                      </a:r>
                      <a:endParaRPr lang="zh-CN" sz="24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zh-CN" sz="2400" kern="100">
                          <a:solidFill>
                            <a:srgbClr val="002060"/>
                          </a:solidFill>
                          <a:effectLst/>
                          <a:latin typeface="微软雅黑" panose="020B0503020204020204" pitchFamily="34" charset="-122"/>
                          <a:ea typeface="微软雅黑" panose="020B0503020204020204" pitchFamily="34" charset="-122"/>
                        </a:rPr>
                        <a:t>演讲嘉宾</a:t>
                      </a:r>
                      <a:endParaRPr lang="zh-CN" sz="24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14372398"/>
                  </a:ext>
                </a:extLst>
              </a:tr>
              <a:tr h="476487">
                <a:tc rowSpan="6">
                  <a:txBody>
                    <a:bodyPr/>
                    <a:lstStyle/>
                    <a:p>
                      <a:pPr algn="ctr">
                        <a:spcAft>
                          <a:spcPts val="0"/>
                        </a:spcAft>
                      </a:pPr>
                      <a:r>
                        <a:rPr lang="zh-CN" sz="2400" kern="100" dirty="0">
                          <a:solidFill>
                            <a:schemeClr val="accent1">
                              <a:lumMod val="50000"/>
                            </a:schemeClr>
                          </a:solidFill>
                          <a:effectLst/>
                          <a:latin typeface="微软雅黑" panose="020B0503020204020204" pitchFamily="34" charset="-122"/>
                          <a:ea typeface="微软雅黑" panose="020B0503020204020204" pitchFamily="34" charset="-122"/>
                        </a:rPr>
                        <a:t>版块一</a:t>
                      </a:r>
                      <a:endParaRPr lang="en-US" altLang="zh-CN" sz="2400" kern="100" dirty="0">
                        <a:solidFill>
                          <a:schemeClr val="accent1">
                            <a:lumMod val="50000"/>
                          </a:schemeClr>
                        </a:solidFill>
                        <a:effectLst/>
                        <a:latin typeface="微软雅黑" panose="020B0503020204020204" pitchFamily="34" charset="-122"/>
                        <a:ea typeface="微软雅黑" panose="020B0503020204020204" pitchFamily="34" charset="-122"/>
                      </a:endParaRPr>
                    </a:p>
                    <a:p>
                      <a:pPr algn="ctr">
                        <a:spcAft>
                          <a:spcPts val="0"/>
                        </a:spcAft>
                      </a:pPr>
                      <a:r>
                        <a:rPr lang="zh-CN" sz="2400" kern="100" dirty="0">
                          <a:solidFill>
                            <a:schemeClr val="accent1">
                              <a:lumMod val="50000"/>
                            </a:schemeClr>
                          </a:solidFill>
                          <a:effectLst/>
                          <a:latin typeface="微软雅黑" panose="020B0503020204020204" pitchFamily="34" charset="-122"/>
                          <a:ea typeface="微软雅黑" panose="020B0503020204020204" pitchFamily="34" charset="-122"/>
                        </a:rPr>
                        <a:t>趋势</a:t>
                      </a:r>
                      <a:r>
                        <a:rPr lang="zh-CN" altLang="en-US" sz="2400" kern="100" dirty="0">
                          <a:solidFill>
                            <a:schemeClr val="accent1">
                              <a:lumMod val="50000"/>
                            </a:schemeClr>
                          </a:solidFill>
                          <a:effectLst/>
                          <a:latin typeface="微软雅黑" panose="020B0503020204020204" pitchFamily="34" charset="-122"/>
                          <a:ea typeface="微软雅黑" panose="020B0503020204020204" pitchFamily="34" charset="-122"/>
                        </a:rPr>
                        <a:t>与</a:t>
                      </a:r>
                      <a:r>
                        <a:rPr lang="zh-CN" sz="2400" kern="100" dirty="0">
                          <a:solidFill>
                            <a:schemeClr val="accent1">
                              <a:lumMod val="50000"/>
                            </a:schemeClr>
                          </a:solidFill>
                          <a:effectLst/>
                          <a:latin typeface="微软雅黑" panose="020B0503020204020204" pitchFamily="34" charset="-122"/>
                          <a:ea typeface="微软雅黑" panose="020B0503020204020204" pitchFamily="34" charset="-122"/>
                        </a:rPr>
                        <a:t>变革</a:t>
                      </a:r>
                      <a:endParaRPr lang="zh-CN" sz="2400" kern="10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大变局下的战略选区</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a:solidFill>
                            <a:srgbClr val="0070C0"/>
                          </a:solidFill>
                          <a:effectLst/>
                          <a:latin typeface="楷体" panose="02010609060101010101" pitchFamily="49" charset="-122"/>
                          <a:ea typeface="楷体" panose="02010609060101010101" pitchFamily="49" charset="-122"/>
                        </a:rPr>
                        <a:t>王高尚</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7388556"/>
                  </a:ext>
                </a:extLst>
              </a:tr>
              <a:tr h="476487">
                <a:tc vMerge="1">
                  <a:txBody>
                    <a:bodyPr/>
                    <a:lstStyle/>
                    <a:p>
                      <a:endParaRPr lang="zh-CN" altLang="en-US"/>
                    </a:p>
                  </a:txBody>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大变局下的全球资源配置何去何从</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a:solidFill>
                            <a:srgbClr val="0070C0"/>
                          </a:solidFill>
                          <a:effectLst/>
                          <a:latin typeface="楷体" panose="02010609060101010101" pitchFamily="49" charset="-122"/>
                          <a:ea typeface="楷体" panose="02010609060101010101" pitchFamily="49" charset="-122"/>
                        </a:rPr>
                        <a:t>王家华</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470481"/>
                  </a:ext>
                </a:extLst>
              </a:tr>
              <a:tr h="902344">
                <a:tc vMerge="1">
                  <a:txBody>
                    <a:bodyPr/>
                    <a:lstStyle/>
                    <a:p>
                      <a:endParaRPr lang="zh-CN" altLang="en-US"/>
                    </a:p>
                  </a:txBody>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院士</a:t>
                      </a:r>
                      <a:r>
                        <a:rPr lang="zh-CN" altLang="en-US" sz="2400" kern="100" dirty="0">
                          <a:solidFill>
                            <a:srgbClr val="0070C0"/>
                          </a:solidFill>
                          <a:effectLst/>
                          <a:latin typeface="楷体" panose="02010609060101010101" pitchFamily="49" charset="-122"/>
                          <a:ea typeface="楷体" panose="02010609060101010101" pitchFamily="49" charset="-122"/>
                        </a:rPr>
                        <a:t>专家</a:t>
                      </a:r>
                      <a:r>
                        <a:rPr lang="zh-CN" sz="2400" kern="100" dirty="0">
                          <a:solidFill>
                            <a:srgbClr val="0070C0"/>
                          </a:solidFill>
                          <a:effectLst/>
                          <a:latin typeface="楷体" panose="02010609060101010101" pitchFamily="49" charset="-122"/>
                          <a:ea typeface="楷体" panose="02010609060101010101" pitchFamily="49" charset="-122"/>
                        </a:rPr>
                        <a:t>对话大变局下的战略选区与资源配置</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rPr>
                        <a:t>四位院士</a:t>
                      </a:r>
                      <a:endParaRPr lang="en-US" alt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zh-CN" altLang="en-US"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rPr>
                        <a:t>专家</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360342"/>
                  </a:ext>
                </a:extLst>
              </a:tr>
              <a:tr h="559820">
                <a:tc vMerge="1">
                  <a:txBody>
                    <a:bodyPr/>
                    <a:lstStyle/>
                    <a:p>
                      <a:endParaRPr lang="zh-CN" altLang="en-US"/>
                    </a:p>
                  </a:txBody>
                  <a:tcPr/>
                </a:tc>
                <a:tc gridSpan="2">
                  <a:txBody>
                    <a:bodyPr/>
                    <a:lstStyle/>
                    <a:p>
                      <a:pPr algn="ctr">
                        <a:spcAft>
                          <a:spcPts val="0"/>
                        </a:spcAft>
                      </a:pPr>
                      <a:r>
                        <a:rPr lang="zh-CN" altLang="en-US" sz="2400" b="1"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rPr>
                        <a:t>茶歇</a:t>
                      </a:r>
                      <a:endParaRPr lang="zh-CN" sz="2400" b="1"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CN" sz="2400" b="1"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382045"/>
                  </a:ext>
                </a:extLst>
              </a:tr>
              <a:tr h="476487">
                <a:tc vMerge="1">
                  <a:txBody>
                    <a:bodyPr/>
                    <a:lstStyle/>
                    <a:p>
                      <a:endParaRPr lang="zh-CN" altLang="en-US"/>
                    </a:p>
                  </a:txBody>
                  <a:tcPr/>
                </a:tc>
                <a:tc>
                  <a:txBody>
                    <a:bodyPr/>
                    <a:lstStyle/>
                    <a:p>
                      <a:pPr algn="ctr">
                        <a:spcAft>
                          <a:spcPts val="0"/>
                        </a:spcAft>
                      </a:pPr>
                      <a:r>
                        <a:rPr lang="zh-CN" altLang="zh-CN" sz="2400" kern="100" dirty="0">
                          <a:solidFill>
                            <a:srgbClr val="0070C0"/>
                          </a:solidFill>
                          <a:effectLst/>
                          <a:latin typeface="楷体" panose="02010609060101010101" pitchFamily="49" charset="-122"/>
                          <a:ea typeface="楷体" panose="02010609060101010101" pitchFamily="49" charset="-122"/>
                        </a:rPr>
                        <a:t>境外中小企业的成长之道</a:t>
                      </a:r>
                      <a:endParaRPr lang="zh-CN" alt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zh-CN" sz="2400" kern="100">
                          <a:solidFill>
                            <a:srgbClr val="0070C0"/>
                          </a:solidFill>
                          <a:effectLst/>
                          <a:latin typeface="楷体" panose="02010609060101010101" pitchFamily="49" charset="-122"/>
                          <a:ea typeface="楷体" panose="02010609060101010101" pitchFamily="49" charset="-122"/>
                        </a:rPr>
                        <a:t>王京彬</a:t>
                      </a:r>
                      <a:endParaRPr lang="zh-CN" alt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506850"/>
                  </a:ext>
                </a:extLst>
              </a:tr>
              <a:tr h="476487">
                <a:tc vMerge="1">
                  <a:txBody>
                    <a:bodyPr/>
                    <a:lstStyle/>
                    <a:p>
                      <a:endParaRPr lang="zh-CN" altLang="en-US"/>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zh-CN" sz="2400" kern="100" dirty="0">
                          <a:solidFill>
                            <a:srgbClr val="0070C0"/>
                          </a:solidFill>
                          <a:effectLst/>
                          <a:latin typeface="楷体" panose="02010609060101010101" pitchFamily="49" charset="-122"/>
                          <a:ea typeface="楷体" panose="02010609060101010101" pitchFamily="49" charset="-122"/>
                        </a:rPr>
                        <a:t>海外矿业投资的十大误区</a:t>
                      </a:r>
                      <a:endParaRPr lang="zh-CN" alt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zh-CN" sz="2400" kern="100" dirty="0">
                          <a:solidFill>
                            <a:srgbClr val="0070C0"/>
                          </a:solidFill>
                          <a:effectLst/>
                          <a:latin typeface="楷体" panose="02010609060101010101" pitchFamily="49" charset="-122"/>
                          <a:ea typeface="楷体" panose="02010609060101010101" pitchFamily="49" charset="-122"/>
                        </a:rPr>
                        <a:t>谢文政</a:t>
                      </a:r>
                      <a:endParaRPr lang="zh-CN" alt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6552232"/>
                  </a:ext>
                </a:extLst>
              </a:tr>
              <a:tr h="572619">
                <a:tc gridSpan="3">
                  <a:txBody>
                    <a:bodyPr/>
                    <a:lstStyle/>
                    <a:p>
                      <a:pPr algn="ctr">
                        <a:spcAft>
                          <a:spcPts val="0"/>
                        </a:spcAft>
                      </a:pPr>
                      <a:r>
                        <a:rPr lang="zh-CN" altLang="en-US" sz="2400" b="1" kern="100" dirty="0">
                          <a:solidFill>
                            <a:schemeClr val="accent5">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午餐及休息</a:t>
                      </a:r>
                      <a:endParaRPr lang="zh-CN" sz="2400" b="1" kern="100" dirty="0">
                        <a:solidFill>
                          <a:schemeClr val="accent5">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spcAft>
                          <a:spcPts val="0"/>
                        </a:spcAft>
                      </a:pP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CN" sz="2400" b="1" kern="100" dirty="0">
                        <a:solidFill>
                          <a:schemeClr val="accent5">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11948769"/>
                  </a:ext>
                </a:extLst>
              </a:tr>
              <a:tr h="953011">
                <a:tc rowSpan="5">
                  <a:txBody>
                    <a:bodyPr/>
                    <a:lstStyle/>
                    <a:p>
                      <a:pPr algn="ctr">
                        <a:spcAft>
                          <a:spcPts val="0"/>
                        </a:spcAft>
                      </a:pPr>
                      <a:r>
                        <a:rPr lang="zh-CN" sz="2400" kern="100" dirty="0">
                          <a:solidFill>
                            <a:schemeClr val="accent1">
                              <a:lumMod val="50000"/>
                            </a:schemeClr>
                          </a:solidFill>
                          <a:effectLst/>
                          <a:latin typeface="微软雅黑" panose="020B0503020204020204" pitchFamily="34" charset="-122"/>
                          <a:ea typeface="微软雅黑" panose="020B0503020204020204" pitchFamily="34" charset="-122"/>
                        </a:rPr>
                        <a:t>版块二</a:t>
                      </a:r>
                      <a:endParaRPr lang="en-US" altLang="zh-CN" sz="2400" kern="100" dirty="0">
                        <a:solidFill>
                          <a:schemeClr val="accent1">
                            <a:lumMod val="50000"/>
                          </a:schemeClr>
                        </a:solidFill>
                        <a:effectLst/>
                        <a:latin typeface="微软雅黑" panose="020B0503020204020204" pitchFamily="34" charset="-122"/>
                        <a:ea typeface="微软雅黑" panose="020B0503020204020204" pitchFamily="34" charset="-122"/>
                      </a:endParaRPr>
                    </a:p>
                    <a:p>
                      <a:pPr algn="ctr">
                        <a:spcAft>
                          <a:spcPts val="0"/>
                        </a:spcAft>
                      </a:pPr>
                      <a:r>
                        <a:rPr lang="zh-CN" sz="2400" kern="100" dirty="0">
                          <a:solidFill>
                            <a:schemeClr val="accent1">
                              <a:lumMod val="50000"/>
                            </a:schemeClr>
                          </a:solidFill>
                          <a:effectLst/>
                          <a:latin typeface="微软雅黑" panose="020B0503020204020204" pitchFamily="34" charset="-122"/>
                          <a:ea typeface="微软雅黑" panose="020B0503020204020204" pitchFamily="34" charset="-122"/>
                        </a:rPr>
                        <a:t>落地非洲</a:t>
                      </a:r>
                      <a:endParaRPr lang="zh-CN" sz="2400" kern="10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“一带一路”之非洲板块开发现状及中非国际产能合作的前景</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a:solidFill>
                            <a:srgbClr val="0070C0"/>
                          </a:solidFill>
                          <a:effectLst/>
                          <a:latin typeface="楷体" panose="02010609060101010101" pitchFamily="49" charset="-122"/>
                          <a:ea typeface="楷体" panose="02010609060101010101" pitchFamily="49" charset="-122"/>
                        </a:rPr>
                        <a:t>中非基金</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123266"/>
                  </a:ext>
                </a:extLst>
              </a:tr>
              <a:tr h="476487">
                <a:tc vMerge="1">
                  <a:txBody>
                    <a:bodyPr/>
                    <a:lstStyle/>
                    <a:p>
                      <a:endParaRPr lang="zh-CN" altLang="en-US"/>
                    </a:p>
                  </a:txBody>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刚果金的资源投资经验和机会</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a:solidFill>
                            <a:srgbClr val="0070C0"/>
                          </a:solidFill>
                          <a:effectLst/>
                          <a:latin typeface="楷体" panose="02010609060101010101" pitchFamily="49" charset="-122"/>
                          <a:ea typeface="楷体" panose="02010609060101010101" pitchFamily="49" charset="-122"/>
                        </a:rPr>
                        <a:t>朱思才</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635857"/>
                  </a:ext>
                </a:extLst>
              </a:tr>
              <a:tr h="476487">
                <a:tc vMerge="1">
                  <a:txBody>
                    <a:bodyPr/>
                    <a:lstStyle/>
                    <a:p>
                      <a:endParaRPr lang="zh-CN" altLang="en-US"/>
                    </a:p>
                  </a:txBody>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津巴布韦的煤电开发一体化机遇</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a:solidFill>
                            <a:srgbClr val="0070C0"/>
                          </a:solidFill>
                          <a:effectLst/>
                          <a:latin typeface="楷体" panose="02010609060101010101" pitchFamily="49" charset="-122"/>
                          <a:ea typeface="楷体" panose="02010609060101010101" pitchFamily="49" charset="-122"/>
                        </a:rPr>
                        <a:t>孙铁民</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7275805"/>
                  </a:ext>
                </a:extLst>
              </a:tr>
              <a:tr h="476487">
                <a:tc vMerge="1">
                  <a:txBody>
                    <a:bodyPr/>
                    <a:lstStyle/>
                    <a:p>
                      <a:endParaRPr lang="zh-CN" altLang="en-US"/>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zh-CN" sz="2400" kern="100" dirty="0">
                          <a:solidFill>
                            <a:srgbClr val="0070C0"/>
                          </a:solidFill>
                          <a:effectLst/>
                          <a:latin typeface="楷体" panose="02010609060101010101" pitchFamily="49" charset="-122"/>
                          <a:ea typeface="楷体" panose="02010609060101010101" pitchFamily="49" charset="-122"/>
                        </a:rPr>
                        <a:t>中非产能合作</a:t>
                      </a:r>
                      <a:r>
                        <a:rPr lang="zh-CN" altLang="en-US" sz="2400" kern="100" dirty="0">
                          <a:solidFill>
                            <a:srgbClr val="0070C0"/>
                          </a:solidFill>
                          <a:effectLst/>
                          <a:latin typeface="楷体" panose="02010609060101010101" pitchFamily="49" charset="-122"/>
                          <a:ea typeface="楷体" panose="02010609060101010101" pitchFamily="49" charset="-122"/>
                        </a:rPr>
                        <a:t>必</a:t>
                      </a:r>
                      <a:r>
                        <a:rPr lang="zh-CN" altLang="zh-CN" sz="2400" kern="100" dirty="0">
                          <a:solidFill>
                            <a:srgbClr val="0070C0"/>
                          </a:solidFill>
                          <a:effectLst/>
                          <a:latin typeface="楷体" panose="02010609060101010101" pitchFamily="49" charset="-122"/>
                          <a:ea typeface="楷体" panose="02010609060101010101" pitchFamily="49" charset="-122"/>
                        </a:rPr>
                        <a:t>须关注的关键法律问题</a:t>
                      </a:r>
                      <a:endParaRPr lang="zh-CN" alt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zh-CN" sz="2400" kern="100" dirty="0">
                          <a:solidFill>
                            <a:srgbClr val="0070C0"/>
                          </a:solidFill>
                          <a:effectLst/>
                          <a:latin typeface="楷体" panose="02010609060101010101" pitchFamily="49" charset="-122"/>
                          <a:ea typeface="楷体" panose="02010609060101010101" pitchFamily="49" charset="-122"/>
                        </a:rPr>
                        <a:t>栾政明</a:t>
                      </a:r>
                      <a:endParaRPr lang="zh-CN" alt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529481"/>
                  </a:ext>
                </a:extLst>
              </a:tr>
              <a:tr h="476487">
                <a:tc vMerge="1">
                  <a:txBody>
                    <a:bodyPr/>
                    <a:lstStyle/>
                    <a:p>
                      <a:endParaRPr lang="zh-CN" altLang="en-US"/>
                    </a:p>
                  </a:txBody>
                  <a:tcPr>
                    <a:lnT w="12700" cap="flat" cmpd="sng" algn="ctr">
                      <a:solidFill>
                        <a:schemeClr val="tx1"/>
                      </a:solidFill>
                      <a:prstDash val="solid"/>
                      <a:round/>
                      <a:headEnd type="none" w="med" len="med"/>
                      <a:tailEnd type="none" w="med" len="med"/>
                    </a:lnT>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2400" b="1"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rPr>
                        <a:t>茶歇</a:t>
                      </a:r>
                      <a:endParaRPr lang="zh-CN" altLang="zh-CN" sz="2400" b="1"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2400" b="1"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166138"/>
                  </a:ext>
                </a:extLst>
              </a:tr>
              <a:tr h="953011">
                <a:tc rowSpan="3">
                  <a:txBody>
                    <a:bodyPr/>
                    <a:lstStyle/>
                    <a:p>
                      <a:pPr algn="ctr">
                        <a:spcAft>
                          <a:spcPts val="0"/>
                        </a:spcAft>
                      </a:pPr>
                      <a:r>
                        <a:rPr lang="zh-CN" sz="2400" kern="100" dirty="0">
                          <a:solidFill>
                            <a:schemeClr val="accent1">
                              <a:lumMod val="50000"/>
                            </a:schemeClr>
                          </a:solidFill>
                          <a:effectLst/>
                          <a:latin typeface="微软雅黑" panose="020B0503020204020204" pitchFamily="34" charset="-122"/>
                          <a:ea typeface="微软雅黑" panose="020B0503020204020204" pitchFamily="34" charset="-122"/>
                        </a:rPr>
                        <a:t>版块三</a:t>
                      </a:r>
                      <a:endParaRPr lang="en-US" altLang="zh-CN" sz="2400" kern="100" dirty="0">
                        <a:solidFill>
                          <a:schemeClr val="accent1">
                            <a:lumMod val="50000"/>
                          </a:schemeClr>
                        </a:solidFill>
                        <a:effectLst/>
                        <a:latin typeface="微软雅黑" panose="020B0503020204020204" pitchFamily="34" charset="-122"/>
                        <a:ea typeface="微软雅黑" panose="020B0503020204020204" pitchFamily="34" charset="-122"/>
                      </a:endParaRPr>
                    </a:p>
                    <a:p>
                      <a:pPr algn="ctr">
                        <a:spcAft>
                          <a:spcPts val="0"/>
                        </a:spcAft>
                      </a:pPr>
                      <a:r>
                        <a:rPr lang="zh-CN" sz="2400" kern="100" dirty="0">
                          <a:solidFill>
                            <a:schemeClr val="accent1">
                              <a:lumMod val="50000"/>
                            </a:schemeClr>
                          </a:solidFill>
                          <a:effectLst/>
                          <a:latin typeface="微软雅黑" panose="020B0503020204020204" pitchFamily="34" charset="-122"/>
                          <a:ea typeface="微软雅黑" panose="020B0503020204020204" pitchFamily="34" charset="-122"/>
                        </a:rPr>
                        <a:t>经验分享</a:t>
                      </a:r>
                      <a:endParaRPr lang="zh-CN" sz="2400" kern="100" dirty="0">
                        <a:solidFill>
                          <a:schemeClr val="accent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中资企业在塔吉克斯坦及中亚地区的投资经验</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a:solidFill>
                            <a:srgbClr val="0070C0"/>
                          </a:solidFill>
                          <a:effectLst/>
                          <a:latin typeface="楷体" panose="02010609060101010101" pitchFamily="49" charset="-122"/>
                          <a:ea typeface="楷体" panose="02010609060101010101" pitchFamily="49" charset="-122"/>
                        </a:rPr>
                        <a:t>江兰</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791296"/>
                  </a:ext>
                </a:extLst>
              </a:tr>
              <a:tr h="953011">
                <a:tc vMerge="1">
                  <a:txBody>
                    <a:bodyPr/>
                    <a:lstStyle/>
                    <a:p>
                      <a:endParaRPr lang="zh-CN" altLang="en-US"/>
                    </a:p>
                  </a:txBody>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全产业链专业服务平台的作用和价值</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a:solidFill>
                            <a:srgbClr val="0070C0"/>
                          </a:solidFill>
                          <a:effectLst/>
                          <a:latin typeface="楷体" panose="02010609060101010101" pitchFamily="49" charset="-122"/>
                          <a:ea typeface="楷体" panose="02010609060101010101" pitchFamily="49" charset="-122"/>
                        </a:rPr>
                        <a:t>王东生</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2392036"/>
                  </a:ext>
                </a:extLst>
              </a:tr>
              <a:tr h="476487">
                <a:tc vMerge="1">
                  <a:txBody>
                    <a:bodyPr/>
                    <a:lstStyle/>
                    <a:p>
                      <a:endParaRPr lang="zh-CN" altLang="en-US"/>
                    </a:p>
                  </a:txBody>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北交所如何服务于企业“走出去”</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kern="100" dirty="0">
                          <a:solidFill>
                            <a:srgbClr val="0070C0"/>
                          </a:solidFill>
                          <a:effectLst/>
                          <a:latin typeface="楷体" panose="02010609060101010101" pitchFamily="49" charset="-122"/>
                          <a:ea typeface="楷体" panose="02010609060101010101" pitchFamily="49" charset="-122"/>
                        </a:rPr>
                        <a:t>北交所</a:t>
                      </a: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447475"/>
                  </a:ext>
                </a:extLst>
              </a:tr>
              <a:tr h="550170">
                <a:tc gridSpan="3">
                  <a:txBody>
                    <a:bodyPr/>
                    <a:lstStyle/>
                    <a:p>
                      <a:pPr marL="0" algn="ctr" defTabSz="1219170" rtl="0" eaLnBrk="1" latinLnBrk="0" hangingPunct="1">
                        <a:spcAft>
                          <a:spcPts val="0"/>
                        </a:spcAft>
                      </a:pPr>
                      <a:r>
                        <a:rPr lang="zh-CN" altLang="en-US" sz="2400" b="1" kern="100" dirty="0">
                          <a:solidFill>
                            <a:schemeClr val="accent5">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自由交流及晚宴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spcAft>
                          <a:spcPts val="0"/>
                        </a:spcAft>
                      </a:pPr>
                      <a:endParaRPr lang="zh-CN" sz="2400" kern="100" dirty="0">
                        <a:solidFill>
                          <a:srgbClr val="0070C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1219170" rtl="0" eaLnBrk="1" latinLnBrk="0" hangingPunct="1">
                        <a:spcAft>
                          <a:spcPts val="0"/>
                        </a:spcAft>
                      </a:pPr>
                      <a:endParaRPr lang="zh-CN" altLang="en-US" sz="2400" b="1" kern="100" dirty="0">
                        <a:solidFill>
                          <a:schemeClr val="accent5">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98164249"/>
                  </a:ext>
                </a:extLst>
              </a:tr>
            </a:tbl>
          </a:graphicData>
        </a:graphic>
      </p:graphicFrame>
      <p:grpSp>
        <p:nvGrpSpPr>
          <p:cNvPr id="9" name="组合 8">
            <a:extLst>
              <a:ext uri="{FF2B5EF4-FFF2-40B4-BE49-F238E27FC236}">
                <a16:creationId xmlns:a16="http://schemas.microsoft.com/office/drawing/2014/main" id="{6068422B-331C-4E3A-936B-A9E58CFF106D}"/>
              </a:ext>
            </a:extLst>
          </p:cNvPr>
          <p:cNvGrpSpPr/>
          <p:nvPr/>
        </p:nvGrpSpPr>
        <p:grpSpPr>
          <a:xfrm>
            <a:off x="1318096" y="1468542"/>
            <a:ext cx="3640967" cy="830998"/>
            <a:chOff x="1043273" y="11406155"/>
            <a:chExt cx="3626121" cy="830998"/>
          </a:xfrm>
        </p:grpSpPr>
        <p:sp>
          <p:nvSpPr>
            <p:cNvPr id="10" name="矩形 9">
              <a:extLst>
                <a:ext uri="{FF2B5EF4-FFF2-40B4-BE49-F238E27FC236}">
                  <a16:creationId xmlns:a16="http://schemas.microsoft.com/office/drawing/2014/main" id="{BD3CD668-76D0-433C-B3DF-19F9263890F0}"/>
                </a:ext>
              </a:extLst>
            </p:cNvPr>
            <p:cNvSpPr/>
            <p:nvPr/>
          </p:nvSpPr>
          <p:spPr>
            <a:xfrm>
              <a:off x="4416364" y="11414218"/>
              <a:ext cx="253030" cy="745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4">
              <a:extLst>
                <a:ext uri="{FF2B5EF4-FFF2-40B4-BE49-F238E27FC236}">
                  <a16:creationId xmlns:a16="http://schemas.microsoft.com/office/drawing/2014/main" id="{FB14C550-D9D1-476F-AED5-36272F2AF021}"/>
                </a:ext>
              </a:extLst>
            </p:cNvPr>
            <p:cNvSpPr/>
            <p:nvPr/>
          </p:nvSpPr>
          <p:spPr>
            <a:xfrm>
              <a:off x="1043273" y="11414219"/>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3E28DBC3-67AB-438E-B754-1F6291614123}"/>
                </a:ext>
              </a:extLst>
            </p:cNvPr>
            <p:cNvSpPr txBox="1"/>
            <p:nvPr/>
          </p:nvSpPr>
          <p:spPr>
            <a:xfrm>
              <a:off x="1410602" y="11406155"/>
              <a:ext cx="2806700" cy="746743"/>
            </a:xfrm>
            <a:prstGeom prst="rect">
              <a:avLst/>
            </a:prstGeom>
            <a:solidFill>
              <a:srgbClr val="00B0F0"/>
            </a:solidFill>
          </p:spPr>
          <p:txBody>
            <a:bodyPr wrap="square" rtlCol="0">
              <a:spAutoFit/>
            </a:bodyPr>
            <a:lstStyle/>
            <a:p>
              <a:pPr algn="just">
                <a:lnSpc>
                  <a:spcPct val="150000"/>
                </a:lnSpc>
                <a:spcBef>
                  <a:spcPts val="600"/>
                </a:spcBef>
              </a:pP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二</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、会议</a:t>
              </a: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议程</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53766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内容占位符 2">
            <a:extLst>
              <a:ext uri="{FF2B5EF4-FFF2-40B4-BE49-F238E27FC236}">
                <a16:creationId xmlns:a16="http://schemas.microsoft.com/office/drawing/2014/main" id="{427045F8-4ACB-4F1D-9455-728360020C26}"/>
              </a:ext>
            </a:extLst>
          </p:cNvPr>
          <p:cNvSpPr txBox="1">
            <a:spLocks/>
          </p:cNvSpPr>
          <p:nvPr/>
        </p:nvSpPr>
        <p:spPr>
          <a:xfrm>
            <a:off x="1346692" y="2389638"/>
            <a:ext cx="10185417" cy="1552865"/>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nSpc>
                <a:spcPct val="145000"/>
              </a:lnSpc>
              <a:buFont typeface="Arial" panose="020B0604020202020204" pitchFamily="34" charset="0"/>
              <a:buNone/>
            </a:pPr>
            <a:r>
              <a:rPr lang="en-US" altLang="zh-CN" sz="2600" b="1" dirty="0">
                <a:solidFill>
                  <a:srgbClr val="002060"/>
                </a:solidFill>
              </a:rPr>
              <a:t>    </a:t>
            </a:r>
            <a:r>
              <a:rPr lang="zh-CN" altLang="zh-CN" sz="2600" b="1" dirty="0">
                <a:solidFill>
                  <a:srgbClr val="002060"/>
                </a:solidFill>
              </a:rPr>
              <a:t>时间：</a:t>
            </a:r>
            <a:r>
              <a:rPr lang="en-US" altLang="zh-CN" sz="2600" b="1" dirty="0">
                <a:solidFill>
                  <a:srgbClr val="002060"/>
                </a:solidFill>
              </a:rPr>
              <a:t>2018</a:t>
            </a:r>
            <a:r>
              <a:rPr lang="zh-CN" altLang="zh-CN" sz="2600" b="1" dirty="0">
                <a:solidFill>
                  <a:srgbClr val="002060"/>
                </a:solidFill>
              </a:rPr>
              <a:t>年</a:t>
            </a:r>
            <a:r>
              <a:rPr lang="en-US" altLang="zh-CN" sz="2600" b="1" dirty="0">
                <a:solidFill>
                  <a:srgbClr val="002060"/>
                </a:solidFill>
              </a:rPr>
              <a:t>11</a:t>
            </a:r>
            <a:r>
              <a:rPr lang="zh-CN" altLang="zh-CN" sz="2600" b="1" dirty="0">
                <a:solidFill>
                  <a:srgbClr val="002060"/>
                </a:solidFill>
              </a:rPr>
              <a:t>月</a:t>
            </a:r>
            <a:r>
              <a:rPr lang="en-US" altLang="zh-CN" sz="2600" b="1" dirty="0">
                <a:solidFill>
                  <a:srgbClr val="002060"/>
                </a:solidFill>
              </a:rPr>
              <a:t>17</a:t>
            </a:r>
            <a:r>
              <a:rPr lang="zh-CN" altLang="en-US" sz="2600" b="1" dirty="0">
                <a:solidFill>
                  <a:srgbClr val="002060"/>
                </a:solidFill>
              </a:rPr>
              <a:t>日，会期一天</a:t>
            </a:r>
            <a:endParaRPr lang="zh-CN" altLang="zh-CN" sz="2600" b="1" dirty="0">
              <a:solidFill>
                <a:srgbClr val="002060"/>
              </a:solidFill>
            </a:endParaRPr>
          </a:p>
          <a:p>
            <a:pPr marL="0" indent="0" algn="just">
              <a:lnSpc>
                <a:spcPct val="150000"/>
              </a:lnSpc>
              <a:buNone/>
            </a:pPr>
            <a:r>
              <a:rPr lang="en-US" altLang="zh-CN" sz="2600" b="1" dirty="0">
                <a:solidFill>
                  <a:srgbClr val="002060"/>
                </a:solidFill>
              </a:rPr>
              <a:t>    </a:t>
            </a:r>
            <a:r>
              <a:rPr lang="zh-CN" altLang="zh-CN" sz="2600" b="1" dirty="0">
                <a:solidFill>
                  <a:srgbClr val="002060"/>
                </a:solidFill>
              </a:rPr>
              <a:t>地点：</a:t>
            </a:r>
            <a:r>
              <a:rPr lang="zh-CN" altLang="en-US" sz="2600" b="1" dirty="0">
                <a:solidFill>
                  <a:srgbClr val="002060"/>
                </a:solidFill>
              </a:rPr>
              <a:t>北京产权交易所三楼交易大厅，西城区金融大街甲</a:t>
            </a:r>
            <a:r>
              <a:rPr lang="en-US" altLang="zh-CN" sz="2600" b="1" dirty="0">
                <a:solidFill>
                  <a:srgbClr val="002060"/>
                </a:solidFill>
              </a:rPr>
              <a:t>17</a:t>
            </a:r>
            <a:r>
              <a:rPr lang="zh-CN" altLang="en-US" sz="2600" b="1" dirty="0">
                <a:solidFill>
                  <a:srgbClr val="002060"/>
                </a:solidFill>
              </a:rPr>
              <a:t>号</a:t>
            </a:r>
          </a:p>
          <a:p>
            <a:pPr marL="0" indent="0" algn="just">
              <a:lnSpc>
                <a:spcPct val="150000"/>
              </a:lnSpc>
              <a:buFont typeface="Arial" panose="020B0604020202020204" pitchFamily="34" charset="0"/>
              <a:buNone/>
            </a:pPr>
            <a:endParaRPr lang="zh-CN" altLang="zh-CN" sz="2600" b="1" dirty="0">
              <a:solidFill>
                <a:srgbClr val="002060"/>
              </a:solidFill>
            </a:endParaRPr>
          </a:p>
        </p:txBody>
      </p:sp>
      <p:sp>
        <p:nvSpPr>
          <p:cNvPr id="56" name="矩形 55">
            <a:extLst>
              <a:ext uri="{FF2B5EF4-FFF2-40B4-BE49-F238E27FC236}">
                <a16:creationId xmlns:a16="http://schemas.microsoft.com/office/drawing/2014/main" id="{10E3D6BC-CCF4-4BC8-89BD-8ECA855AE476}"/>
              </a:ext>
            </a:extLst>
          </p:cNvPr>
          <p:cNvSpPr/>
          <p:nvPr/>
        </p:nvSpPr>
        <p:spPr>
          <a:xfrm>
            <a:off x="5783579" y="1404776"/>
            <a:ext cx="224513" cy="733652"/>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五边形 11">
            <a:extLst>
              <a:ext uri="{FF2B5EF4-FFF2-40B4-BE49-F238E27FC236}">
                <a16:creationId xmlns:a16="http://schemas.microsoft.com/office/drawing/2014/main" id="{A260AE42-209A-46EF-8969-91B7FAF8C1B8}"/>
              </a:ext>
            </a:extLst>
          </p:cNvPr>
          <p:cNvSpPr/>
          <p:nvPr/>
        </p:nvSpPr>
        <p:spPr>
          <a:xfrm>
            <a:off x="1358461" y="1404776"/>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B4C83FE5-90D3-4664-A223-C6E914F70B3D}"/>
              </a:ext>
            </a:extLst>
          </p:cNvPr>
          <p:cNvSpPr txBox="1"/>
          <p:nvPr/>
        </p:nvSpPr>
        <p:spPr>
          <a:xfrm>
            <a:off x="1725789" y="1396711"/>
            <a:ext cx="3914975" cy="746743"/>
          </a:xfrm>
          <a:prstGeom prst="rect">
            <a:avLst/>
          </a:prstGeom>
          <a:solidFill>
            <a:srgbClr val="00B0F0"/>
          </a:solidFill>
        </p:spPr>
        <p:txBody>
          <a:bodyPr wrap="square" rtlCol="0">
            <a:spAutoFit/>
          </a:bodyPr>
          <a:lstStyle/>
          <a:p>
            <a:pPr algn="just">
              <a:lnSpc>
                <a:spcPct val="150000"/>
              </a:lnSpc>
              <a:spcBef>
                <a:spcPts val="600"/>
              </a:spcBef>
            </a:pP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三</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会议时间、地点</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a:extLst>
              <a:ext uri="{FF2B5EF4-FFF2-40B4-BE49-F238E27FC236}">
                <a16:creationId xmlns:a16="http://schemas.microsoft.com/office/drawing/2014/main" id="{7F15B3BE-DC28-44D4-AB18-B1531D0DD2FB}"/>
              </a:ext>
            </a:extLst>
          </p:cNvPr>
          <p:cNvGrpSpPr/>
          <p:nvPr/>
        </p:nvGrpSpPr>
        <p:grpSpPr>
          <a:xfrm>
            <a:off x="1381031" y="4074642"/>
            <a:ext cx="3541359" cy="830998"/>
            <a:chOff x="1381031" y="4272354"/>
            <a:chExt cx="3541359" cy="830998"/>
          </a:xfrm>
        </p:grpSpPr>
        <p:sp>
          <p:nvSpPr>
            <p:cNvPr id="61" name="矩形 60">
              <a:extLst>
                <a:ext uri="{FF2B5EF4-FFF2-40B4-BE49-F238E27FC236}">
                  <a16:creationId xmlns:a16="http://schemas.microsoft.com/office/drawing/2014/main" id="{3A61CC91-BFDC-40DF-A86C-C349D92D9381}"/>
                </a:ext>
              </a:extLst>
            </p:cNvPr>
            <p:cNvSpPr/>
            <p:nvPr/>
          </p:nvSpPr>
          <p:spPr>
            <a:xfrm>
              <a:off x="4669360" y="4280417"/>
              <a:ext cx="253030" cy="745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五边形 11">
              <a:extLst>
                <a:ext uri="{FF2B5EF4-FFF2-40B4-BE49-F238E27FC236}">
                  <a16:creationId xmlns:a16="http://schemas.microsoft.com/office/drawing/2014/main" id="{6C401153-9D8B-4C4D-B410-7089579FDF89}"/>
                </a:ext>
              </a:extLst>
            </p:cNvPr>
            <p:cNvSpPr/>
            <p:nvPr/>
          </p:nvSpPr>
          <p:spPr>
            <a:xfrm>
              <a:off x="1381031" y="4280418"/>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F209E346-CD1B-4A78-9A36-86BFEE1D1ACC}"/>
                </a:ext>
              </a:extLst>
            </p:cNvPr>
            <p:cNvSpPr txBox="1"/>
            <p:nvPr/>
          </p:nvSpPr>
          <p:spPr>
            <a:xfrm>
              <a:off x="1748360" y="4272354"/>
              <a:ext cx="2806700" cy="745200"/>
            </a:xfrm>
            <a:prstGeom prst="rect">
              <a:avLst/>
            </a:prstGeom>
            <a:solidFill>
              <a:srgbClr val="00B0F0"/>
            </a:solidFill>
          </p:spPr>
          <p:txBody>
            <a:bodyPr wrap="square" rtlCol="0">
              <a:spAutoFit/>
            </a:bodyPr>
            <a:lstStyle/>
            <a:p>
              <a:pPr algn="just">
                <a:lnSpc>
                  <a:spcPct val="150000"/>
                </a:lnSpc>
                <a:spcBef>
                  <a:spcPts val="600"/>
                </a:spcBef>
              </a:pP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四</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主办单位</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5" name="组合 4">
            <a:extLst>
              <a:ext uri="{FF2B5EF4-FFF2-40B4-BE49-F238E27FC236}">
                <a16:creationId xmlns:a16="http://schemas.microsoft.com/office/drawing/2014/main" id="{D235D33C-74CA-4EA8-A7A1-900EBD851F22}"/>
              </a:ext>
            </a:extLst>
          </p:cNvPr>
          <p:cNvGrpSpPr/>
          <p:nvPr/>
        </p:nvGrpSpPr>
        <p:grpSpPr>
          <a:xfrm>
            <a:off x="1869650" y="5006457"/>
            <a:ext cx="8119878" cy="2118008"/>
            <a:chOff x="1869650" y="5303025"/>
            <a:chExt cx="8119878" cy="2118008"/>
          </a:xfrm>
        </p:grpSpPr>
        <p:graphicFrame>
          <p:nvGraphicFramePr>
            <p:cNvPr id="64" name="对象 63">
              <a:extLst>
                <a:ext uri="{FF2B5EF4-FFF2-40B4-BE49-F238E27FC236}">
                  <a16:creationId xmlns:a16="http://schemas.microsoft.com/office/drawing/2014/main" id="{CB7DD993-6968-4303-8971-300DD47E30E9}"/>
                </a:ext>
              </a:extLst>
            </p:cNvPr>
            <p:cNvGraphicFramePr>
              <a:graphicFrameLocks noChangeAspect="1"/>
            </p:cNvGraphicFramePr>
            <p:nvPr>
              <p:extLst>
                <p:ext uri="{D42A27DB-BD31-4B8C-83A1-F6EECF244321}">
                  <p14:modId xmlns:p14="http://schemas.microsoft.com/office/powerpoint/2010/main" val="2146681731"/>
                </p:ext>
              </p:extLst>
            </p:nvPr>
          </p:nvGraphicFramePr>
          <p:xfrm>
            <a:off x="1869650" y="5513317"/>
            <a:ext cx="894831" cy="895118"/>
          </p:xfrm>
          <a:graphic>
            <a:graphicData uri="http://schemas.openxmlformats.org/presentationml/2006/ole">
              <mc:AlternateContent xmlns:mc="http://schemas.openxmlformats.org/markup-compatibility/2006">
                <mc:Choice xmlns:v="urn:schemas-microsoft-com:vml" Requires="v">
                  <p:oleObj spid="_x0000_s4169" name="CorelDRAW" r:id="rId4" imgW="9903508" imgH="9905460" progId="CorelDraw.Graphic.17">
                    <p:embed/>
                  </p:oleObj>
                </mc:Choice>
                <mc:Fallback>
                  <p:oleObj name="CorelDRAW" r:id="rId4" imgW="9903508" imgH="9905460" progId="CorelDraw.Graphic.17">
                    <p:embed/>
                    <p:pic>
                      <p:nvPicPr>
                        <p:cNvPr id="16" name="对象 15"/>
                        <p:cNvPicPr/>
                        <p:nvPr/>
                      </p:nvPicPr>
                      <p:blipFill>
                        <a:blip r:embed="rId5"/>
                        <a:stretch>
                          <a:fillRect/>
                        </a:stretch>
                      </p:blipFill>
                      <p:spPr>
                        <a:xfrm>
                          <a:off x="1869650" y="5513317"/>
                          <a:ext cx="894831" cy="895118"/>
                        </a:xfrm>
                        <a:prstGeom prst="rect">
                          <a:avLst/>
                        </a:prstGeom>
                      </p:spPr>
                    </p:pic>
                  </p:oleObj>
                </mc:Fallback>
              </mc:AlternateContent>
            </a:graphicData>
          </a:graphic>
        </p:graphicFrame>
        <p:pic>
          <p:nvPicPr>
            <p:cNvPr id="65" name="图片 64">
              <a:extLst>
                <a:ext uri="{FF2B5EF4-FFF2-40B4-BE49-F238E27FC236}">
                  <a16:creationId xmlns:a16="http://schemas.microsoft.com/office/drawing/2014/main" id="{F87E0B1A-B566-4087-97D1-3B31C359CC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4990" y="6632242"/>
              <a:ext cx="650674" cy="744691"/>
            </a:xfrm>
            <a:prstGeom prst="rect">
              <a:avLst/>
            </a:prstGeom>
          </p:spPr>
        </p:pic>
        <p:sp>
          <p:nvSpPr>
            <p:cNvPr id="67" name="文本框 66">
              <a:extLst>
                <a:ext uri="{FF2B5EF4-FFF2-40B4-BE49-F238E27FC236}">
                  <a16:creationId xmlns:a16="http://schemas.microsoft.com/office/drawing/2014/main" id="{BC146995-AAA8-4C4F-98A3-B64D790517D5}"/>
                </a:ext>
              </a:extLst>
            </p:cNvPr>
            <p:cNvSpPr txBox="1"/>
            <p:nvPr/>
          </p:nvSpPr>
          <p:spPr>
            <a:xfrm>
              <a:off x="2955931" y="5303025"/>
              <a:ext cx="2684833" cy="631263"/>
            </a:xfrm>
            <a:prstGeom prst="rect">
              <a:avLst/>
            </a:prstGeom>
            <a:noFill/>
          </p:spPr>
          <p:txBody>
            <a:bodyPr wrap="square" rtlCol="0">
              <a:spAutoFit/>
            </a:bodyPr>
            <a:lstStyle/>
            <a:p>
              <a:pPr lvl="0" algn="just">
                <a:lnSpc>
                  <a:spcPct val="150000"/>
                </a:lnSpc>
              </a:pPr>
              <a:r>
                <a:rPr lang="zh-CN" altLang="zh-CN" sz="2600" b="1" dirty="0">
                  <a:solidFill>
                    <a:srgbClr val="002060"/>
                  </a:solidFill>
                </a:rPr>
                <a:t>中国地质</a:t>
              </a:r>
              <a:r>
                <a:rPr lang="zh-CN" altLang="en-US" sz="2600" b="1" dirty="0">
                  <a:solidFill>
                    <a:srgbClr val="002060"/>
                  </a:solidFill>
                </a:rPr>
                <a:t>调查局</a:t>
              </a:r>
              <a:endParaRPr lang="zh-CN" altLang="zh-CN" sz="2600" b="1" dirty="0">
                <a:solidFill>
                  <a:srgbClr val="002060"/>
                </a:solidFill>
              </a:endParaRPr>
            </a:p>
          </p:txBody>
        </p:sp>
        <p:sp>
          <p:nvSpPr>
            <p:cNvPr id="68" name="文本框 67">
              <a:extLst>
                <a:ext uri="{FF2B5EF4-FFF2-40B4-BE49-F238E27FC236}">
                  <a16:creationId xmlns:a16="http://schemas.microsoft.com/office/drawing/2014/main" id="{C37F1997-F19A-44E1-9C07-52E8745182ED}"/>
                </a:ext>
              </a:extLst>
            </p:cNvPr>
            <p:cNvSpPr txBox="1"/>
            <p:nvPr/>
          </p:nvSpPr>
          <p:spPr>
            <a:xfrm>
              <a:off x="2955931" y="5781539"/>
              <a:ext cx="2684833" cy="631263"/>
            </a:xfrm>
            <a:prstGeom prst="rect">
              <a:avLst/>
            </a:prstGeom>
            <a:noFill/>
          </p:spPr>
          <p:txBody>
            <a:bodyPr wrap="square" rtlCol="0">
              <a:spAutoFit/>
            </a:bodyPr>
            <a:lstStyle/>
            <a:p>
              <a:pPr lvl="0" algn="just">
                <a:lnSpc>
                  <a:spcPct val="150000"/>
                </a:lnSpc>
              </a:pPr>
              <a:r>
                <a:rPr lang="zh-CN" altLang="zh-CN" sz="2600" b="1" dirty="0">
                  <a:solidFill>
                    <a:srgbClr val="002060"/>
                  </a:solidFill>
                </a:rPr>
                <a:t>中国地质科学院</a:t>
              </a:r>
            </a:p>
          </p:txBody>
        </p:sp>
        <p:sp>
          <p:nvSpPr>
            <p:cNvPr id="69" name="文本框 7">
              <a:extLst>
                <a:ext uri="{FF2B5EF4-FFF2-40B4-BE49-F238E27FC236}">
                  <a16:creationId xmlns:a16="http://schemas.microsoft.com/office/drawing/2014/main" id="{F61D4847-F90B-46B9-854B-318ADC5974E9}"/>
                </a:ext>
              </a:extLst>
            </p:cNvPr>
            <p:cNvSpPr txBox="1"/>
            <p:nvPr/>
          </p:nvSpPr>
          <p:spPr>
            <a:xfrm>
              <a:off x="5385641" y="5527673"/>
              <a:ext cx="4603887" cy="631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50000"/>
                </a:lnSpc>
              </a:pPr>
              <a:r>
                <a:rPr lang="zh-CN" altLang="zh-CN" sz="2600" b="1" dirty="0">
                  <a:solidFill>
                    <a:srgbClr val="002060"/>
                  </a:solidFill>
                </a:rPr>
                <a:t>全球矿产资源战略研究中心</a:t>
              </a:r>
            </a:p>
          </p:txBody>
        </p:sp>
        <p:sp>
          <p:nvSpPr>
            <p:cNvPr id="70" name="内容占位符 2">
              <a:extLst>
                <a:ext uri="{FF2B5EF4-FFF2-40B4-BE49-F238E27FC236}">
                  <a16:creationId xmlns:a16="http://schemas.microsoft.com/office/drawing/2014/main" id="{5F27E7E3-9A23-421A-AE6A-9D84BA5308EF}"/>
                </a:ext>
              </a:extLst>
            </p:cNvPr>
            <p:cNvSpPr txBox="1">
              <a:spLocks/>
            </p:cNvSpPr>
            <p:nvPr/>
          </p:nvSpPr>
          <p:spPr>
            <a:xfrm>
              <a:off x="2963323" y="6618745"/>
              <a:ext cx="4089491" cy="802288"/>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zh-CN" altLang="zh-CN" sz="2600" b="1" dirty="0">
                  <a:solidFill>
                    <a:srgbClr val="002060"/>
                  </a:solidFill>
                </a:rPr>
                <a:t>北京矿产地质研究院</a:t>
              </a:r>
              <a:endParaRPr lang="en-US" altLang="zh-CN" sz="2600" b="1" dirty="0">
                <a:solidFill>
                  <a:srgbClr val="002060"/>
                </a:solidFill>
              </a:endParaRPr>
            </a:p>
          </p:txBody>
        </p:sp>
      </p:grpSp>
      <p:grpSp>
        <p:nvGrpSpPr>
          <p:cNvPr id="7" name="组合 6">
            <a:extLst>
              <a:ext uri="{FF2B5EF4-FFF2-40B4-BE49-F238E27FC236}">
                <a16:creationId xmlns:a16="http://schemas.microsoft.com/office/drawing/2014/main" id="{A623D0A8-7BD3-412B-9630-9ADE683986BA}"/>
              </a:ext>
            </a:extLst>
          </p:cNvPr>
          <p:cNvGrpSpPr/>
          <p:nvPr/>
        </p:nvGrpSpPr>
        <p:grpSpPr>
          <a:xfrm>
            <a:off x="1958530" y="9974577"/>
            <a:ext cx="8274940" cy="1080000"/>
            <a:chOff x="1958530" y="8976392"/>
            <a:chExt cx="8274940" cy="1080000"/>
          </a:xfrm>
        </p:grpSpPr>
        <p:sp>
          <p:nvSpPr>
            <p:cNvPr id="71" name="内容占位符 2">
              <a:extLst>
                <a:ext uri="{FF2B5EF4-FFF2-40B4-BE49-F238E27FC236}">
                  <a16:creationId xmlns:a16="http://schemas.microsoft.com/office/drawing/2014/main" id="{95978EC2-8009-4656-8079-BAB55E3E77B4}"/>
                </a:ext>
              </a:extLst>
            </p:cNvPr>
            <p:cNvSpPr txBox="1">
              <a:spLocks/>
            </p:cNvSpPr>
            <p:nvPr/>
          </p:nvSpPr>
          <p:spPr>
            <a:xfrm>
              <a:off x="3100922" y="9103130"/>
              <a:ext cx="7132548" cy="802288"/>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zh-CN" altLang="en-US" sz="2600" b="1" dirty="0">
                  <a:solidFill>
                    <a:srgbClr val="002060"/>
                  </a:solidFill>
                </a:rPr>
                <a:t>中色丝路矿业咨询（北京）有限公司</a:t>
              </a:r>
              <a:endParaRPr lang="en-US" altLang="zh-CN" sz="2600" b="1" dirty="0">
                <a:solidFill>
                  <a:srgbClr val="002060"/>
                </a:solidFill>
              </a:endParaRPr>
            </a:p>
          </p:txBody>
        </p:sp>
        <p:pic>
          <p:nvPicPr>
            <p:cNvPr id="72" name="图片 71">
              <a:extLst>
                <a:ext uri="{FF2B5EF4-FFF2-40B4-BE49-F238E27FC236}">
                  <a16:creationId xmlns:a16="http://schemas.microsoft.com/office/drawing/2014/main" id="{76364A07-02B1-4617-A47F-9F017C60C0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8530" y="8976392"/>
              <a:ext cx="722702" cy="1080000"/>
            </a:xfrm>
            <a:prstGeom prst="rect">
              <a:avLst/>
            </a:prstGeom>
          </p:spPr>
        </p:pic>
      </p:grpSp>
      <p:grpSp>
        <p:nvGrpSpPr>
          <p:cNvPr id="6" name="组合 5">
            <a:extLst>
              <a:ext uri="{FF2B5EF4-FFF2-40B4-BE49-F238E27FC236}">
                <a16:creationId xmlns:a16="http://schemas.microsoft.com/office/drawing/2014/main" id="{A100200F-CC2D-4B1F-B53B-D15660D410B0}"/>
              </a:ext>
            </a:extLst>
          </p:cNvPr>
          <p:cNvGrpSpPr/>
          <p:nvPr/>
        </p:nvGrpSpPr>
        <p:grpSpPr>
          <a:xfrm>
            <a:off x="1397246" y="8780372"/>
            <a:ext cx="3583376" cy="831000"/>
            <a:chOff x="1397246" y="7728553"/>
            <a:chExt cx="3583376" cy="831000"/>
          </a:xfrm>
        </p:grpSpPr>
        <p:sp>
          <p:nvSpPr>
            <p:cNvPr id="73" name="矩形 72">
              <a:extLst>
                <a:ext uri="{FF2B5EF4-FFF2-40B4-BE49-F238E27FC236}">
                  <a16:creationId xmlns:a16="http://schemas.microsoft.com/office/drawing/2014/main" id="{4985C869-3093-4148-A9FF-764417E3E470}"/>
                </a:ext>
              </a:extLst>
            </p:cNvPr>
            <p:cNvSpPr/>
            <p:nvPr/>
          </p:nvSpPr>
          <p:spPr>
            <a:xfrm>
              <a:off x="4727592" y="7736619"/>
              <a:ext cx="253030" cy="745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边形 11">
              <a:extLst>
                <a:ext uri="{FF2B5EF4-FFF2-40B4-BE49-F238E27FC236}">
                  <a16:creationId xmlns:a16="http://schemas.microsoft.com/office/drawing/2014/main" id="{0B796B36-A589-465E-9BA5-606628FEE21D}"/>
                </a:ext>
              </a:extLst>
            </p:cNvPr>
            <p:cNvSpPr/>
            <p:nvPr/>
          </p:nvSpPr>
          <p:spPr>
            <a:xfrm>
              <a:off x="1397246" y="7736619"/>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a:extLst>
                <a:ext uri="{FF2B5EF4-FFF2-40B4-BE49-F238E27FC236}">
                  <a16:creationId xmlns:a16="http://schemas.microsoft.com/office/drawing/2014/main" id="{5496E0AF-CD22-423C-B5E4-4974CD719AA2}"/>
                </a:ext>
              </a:extLst>
            </p:cNvPr>
            <p:cNvSpPr txBox="1"/>
            <p:nvPr/>
          </p:nvSpPr>
          <p:spPr>
            <a:xfrm>
              <a:off x="1764575" y="7728553"/>
              <a:ext cx="2806700" cy="745200"/>
            </a:xfrm>
            <a:prstGeom prst="rect">
              <a:avLst/>
            </a:prstGeom>
            <a:solidFill>
              <a:srgbClr val="00B0F0"/>
            </a:solidFill>
          </p:spPr>
          <p:txBody>
            <a:bodyPr wrap="square" rtlCol="0">
              <a:noAutofit/>
            </a:bodyPr>
            <a:lstStyle/>
            <a:p>
              <a:pPr algn="just">
                <a:lnSpc>
                  <a:spcPct val="150000"/>
                </a:lnSpc>
                <a:spcBef>
                  <a:spcPts val="600"/>
                </a:spcBef>
              </a:pP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五</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承办单位</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10" name="组合 9">
            <a:extLst>
              <a:ext uri="{FF2B5EF4-FFF2-40B4-BE49-F238E27FC236}">
                <a16:creationId xmlns:a16="http://schemas.microsoft.com/office/drawing/2014/main" id="{43C90411-5FEC-42DD-9419-711AA7EA3D73}"/>
              </a:ext>
            </a:extLst>
          </p:cNvPr>
          <p:cNvGrpSpPr/>
          <p:nvPr/>
        </p:nvGrpSpPr>
        <p:grpSpPr>
          <a:xfrm>
            <a:off x="1399003" y="11510742"/>
            <a:ext cx="3541359" cy="831000"/>
            <a:chOff x="1399003" y="12721716"/>
            <a:chExt cx="3541359" cy="831000"/>
          </a:xfrm>
        </p:grpSpPr>
        <p:sp>
          <p:nvSpPr>
            <p:cNvPr id="26" name="矩形 25">
              <a:extLst>
                <a:ext uri="{FF2B5EF4-FFF2-40B4-BE49-F238E27FC236}">
                  <a16:creationId xmlns:a16="http://schemas.microsoft.com/office/drawing/2014/main" id="{64FF7DB1-B019-48C6-883C-34A79677935A}"/>
                </a:ext>
              </a:extLst>
            </p:cNvPr>
            <p:cNvSpPr/>
            <p:nvPr/>
          </p:nvSpPr>
          <p:spPr>
            <a:xfrm>
              <a:off x="4687332" y="12729781"/>
              <a:ext cx="253030" cy="745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边形 11">
              <a:extLst>
                <a:ext uri="{FF2B5EF4-FFF2-40B4-BE49-F238E27FC236}">
                  <a16:creationId xmlns:a16="http://schemas.microsoft.com/office/drawing/2014/main" id="{E927A354-CB19-41D2-99EE-A3B3546FCAF3}"/>
                </a:ext>
              </a:extLst>
            </p:cNvPr>
            <p:cNvSpPr/>
            <p:nvPr/>
          </p:nvSpPr>
          <p:spPr>
            <a:xfrm>
              <a:off x="1399003" y="12729782"/>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8CB37D69-A169-48B5-8A15-3C33FF5F8F14}"/>
                </a:ext>
              </a:extLst>
            </p:cNvPr>
            <p:cNvSpPr txBox="1"/>
            <p:nvPr/>
          </p:nvSpPr>
          <p:spPr>
            <a:xfrm>
              <a:off x="1766332" y="12721716"/>
              <a:ext cx="2806700" cy="745200"/>
            </a:xfrm>
            <a:prstGeom prst="rect">
              <a:avLst/>
            </a:prstGeom>
            <a:solidFill>
              <a:srgbClr val="00B0F0"/>
            </a:solidFill>
          </p:spPr>
          <p:txBody>
            <a:bodyPr wrap="square" rtlCol="0">
              <a:noAutofit/>
            </a:bodyPr>
            <a:lstStyle/>
            <a:p>
              <a:pPr algn="just">
                <a:lnSpc>
                  <a:spcPct val="150000"/>
                </a:lnSpc>
                <a:spcBef>
                  <a:spcPts val="600"/>
                </a:spcBef>
              </a:pP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六</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协办单位</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2" name="组合 1">
            <a:extLst>
              <a:ext uri="{FF2B5EF4-FFF2-40B4-BE49-F238E27FC236}">
                <a16:creationId xmlns:a16="http://schemas.microsoft.com/office/drawing/2014/main" id="{2239BE4A-44AF-4E1B-819C-9B26382580F4}"/>
              </a:ext>
            </a:extLst>
          </p:cNvPr>
          <p:cNvGrpSpPr/>
          <p:nvPr/>
        </p:nvGrpSpPr>
        <p:grpSpPr>
          <a:xfrm>
            <a:off x="1775577" y="12274732"/>
            <a:ext cx="10868791" cy="2661272"/>
            <a:chOff x="1775577" y="12274732"/>
            <a:chExt cx="10868791" cy="2661272"/>
          </a:xfrm>
        </p:grpSpPr>
        <p:sp>
          <p:nvSpPr>
            <p:cNvPr id="29" name="内容占位符 2">
              <a:extLst>
                <a:ext uri="{FF2B5EF4-FFF2-40B4-BE49-F238E27FC236}">
                  <a16:creationId xmlns:a16="http://schemas.microsoft.com/office/drawing/2014/main" id="{A052DB4E-BA80-4E1F-B822-00727C69261C}"/>
                </a:ext>
              </a:extLst>
            </p:cNvPr>
            <p:cNvSpPr txBox="1">
              <a:spLocks/>
            </p:cNvSpPr>
            <p:nvPr/>
          </p:nvSpPr>
          <p:spPr>
            <a:xfrm>
              <a:off x="6041938" y="12274732"/>
              <a:ext cx="3528371" cy="1625783"/>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300000"/>
                </a:lnSpc>
                <a:spcBef>
                  <a:spcPts val="600"/>
                </a:spcBef>
                <a:buFont typeface="Arial" panose="020B0604020202020204" pitchFamily="34" charset="0"/>
                <a:buNone/>
              </a:pPr>
              <a:r>
                <a:rPr lang="zh-CN" altLang="en-US" sz="2600" b="1" dirty="0">
                  <a:solidFill>
                    <a:srgbClr val="002060"/>
                  </a:solidFill>
                </a:rPr>
                <a:t>华东有色</a:t>
              </a:r>
            </a:p>
          </p:txBody>
        </p:sp>
        <p:pic>
          <p:nvPicPr>
            <p:cNvPr id="30" name="图片 29">
              <a:extLst>
                <a:ext uri="{FF2B5EF4-FFF2-40B4-BE49-F238E27FC236}">
                  <a16:creationId xmlns:a16="http://schemas.microsoft.com/office/drawing/2014/main" id="{5C72E355-DA85-4ED7-A78D-862C84B9FF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5577" y="12650569"/>
              <a:ext cx="1152000" cy="1133520"/>
            </a:xfrm>
            <a:prstGeom prst="rect">
              <a:avLst/>
            </a:prstGeom>
          </p:spPr>
        </p:pic>
        <p:pic>
          <p:nvPicPr>
            <p:cNvPr id="31" name="图片 30">
              <a:extLst>
                <a:ext uri="{FF2B5EF4-FFF2-40B4-BE49-F238E27FC236}">
                  <a16:creationId xmlns:a16="http://schemas.microsoft.com/office/drawing/2014/main" id="{2D6DBBDA-9550-4B2A-BFAD-3322DD4654FA}"/>
                </a:ext>
              </a:extLst>
            </p:cNvPr>
            <p:cNvPicPr>
              <a:picLocks noChangeAspect="1"/>
            </p:cNvPicPr>
            <p:nvPr/>
          </p:nvPicPr>
          <p:blipFill rotWithShape="1">
            <a:blip r:embed="rId9"/>
            <a:srcRect l="14091" t="3417" r="3078" b="3714"/>
            <a:stretch/>
          </p:blipFill>
          <p:spPr>
            <a:xfrm>
              <a:off x="4881692" y="12739469"/>
              <a:ext cx="993956" cy="990600"/>
            </a:xfrm>
            <a:prstGeom prst="rect">
              <a:avLst/>
            </a:prstGeom>
          </p:spPr>
        </p:pic>
        <p:sp>
          <p:nvSpPr>
            <p:cNvPr id="32" name="内容占位符 2">
              <a:extLst>
                <a:ext uri="{FF2B5EF4-FFF2-40B4-BE49-F238E27FC236}">
                  <a16:creationId xmlns:a16="http://schemas.microsoft.com/office/drawing/2014/main" id="{8FAEF69E-4A0A-4122-9A3A-FC74CD2BF2D8}"/>
                </a:ext>
              </a:extLst>
            </p:cNvPr>
            <p:cNvSpPr txBox="1">
              <a:spLocks/>
            </p:cNvSpPr>
            <p:nvPr/>
          </p:nvSpPr>
          <p:spPr>
            <a:xfrm>
              <a:off x="2990851" y="12364056"/>
              <a:ext cx="3528371" cy="1447134"/>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300000"/>
                </a:lnSpc>
                <a:spcBef>
                  <a:spcPts val="600"/>
                </a:spcBef>
                <a:buNone/>
              </a:pPr>
              <a:r>
                <a:rPr lang="zh-CN" altLang="en-US" sz="2600" b="1" dirty="0">
                  <a:solidFill>
                    <a:srgbClr val="002060"/>
                  </a:solidFill>
                </a:rPr>
                <a:t>中色地科</a:t>
              </a:r>
              <a:endParaRPr lang="en-US" altLang="zh-CN" sz="2600" b="1" dirty="0">
                <a:solidFill>
                  <a:srgbClr val="002060"/>
                </a:solidFill>
              </a:endParaRPr>
            </a:p>
            <a:p>
              <a:pPr marL="0" indent="0" algn="just">
                <a:lnSpc>
                  <a:spcPct val="300000"/>
                </a:lnSpc>
                <a:spcBef>
                  <a:spcPts val="600"/>
                </a:spcBef>
                <a:buFont typeface="Arial" panose="020B0604020202020204" pitchFamily="34" charset="0"/>
                <a:buNone/>
              </a:pPr>
              <a:endParaRPr lang="en-US" altLang="zh-CN" sz="2600" b="1" dirty="0">
                <a:solidFill>
                  <a:srgbClr val="002060"/>
                </a:solidFill>
              </a:endParaRPr>
            </a:p>
          </p:txBody>
        </p:sp>
        <p:pic>
          <p:nvPicPr>
            <p:cNvPr id="33" name="图片 32">
              <a:extLst>
                <a:ext uri="{FF2B5EF4-FFF2-40B4-BE49-F238E27FC236}">
                  <a16:creationId xmlns:a16="http://schemas.microsoft.com/office/drawing/2014/main" id="{5FCE849C-1556-461C-A80D-2AAA237AA2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1040" y="14117382"/>
              <a:ext cx="571580" cy="466790"/>
            </a:xfrm>
            <a:prstGeom prst="rect">
              <a:avLst/>
            </a:prstGeom>
          </p:spPr>
        </p:pic>
        <p:pic>
          <p:nvPicPr>
            <p:cNvPr id="34" name="图片 33">
              <a:extLst>
                <a:ext uri="{FF2B5EF4-FFF2-40B4-BE49-F238E27FC236}">
                  <a16:creationId xmlns:a16="http://schemas.microsoft.com/office/drawing/2014/main" id="{D16AAFC7-6943-455C-AF08-E7A9B79B77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5362" y="12637322"/>
              <a:ext cx="1143160" cy="1028844"/>
            </a:xfrm>
            <a:prstGeom prst="rect">
              <a:avLst/>
            </a:prstGeom>
          </p:spPr>
        </p:pic>
        <p:sp>
          <p:nvSpPr>
            <p:cNvPr id="38" name="内容占位符 2">
              <a:extLst>
                <a:ext uri="{FF2B5EF4-FFF2-40B4-BE49-F238E27FC236}">
                  <a16:creationId xmlns:a16="http://schemas.microsoft.com/office/drawing/2014/main" id="{87C1ACF3-28E3-44C7-A187-00652DC9A149}"/>
                </a:ext>
              </a:extLst>
            </p:cNvPr>
            <p:cNvSpPr txBox="1">
              <a:spLocks/>
            </p:cNvSpPr>
            <p:nvPr/>
          </p:nvSpPr>
          <p:spPr>
            <a:xfrm>
              <a:off x="2990851" y="13527091"/>
              <a:ext cx="3528371" cy="1368800"/>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300000"/>
                </a:lnSpc>
                <a:spcBef>
                  <a:spcPts val="600"/>
                </a:spcBef>
                <a:buNone/>
              </a:pPr>
              <a:r>
                <a:rPr lang="zh-CN" altLang="en-US" sz="2600" b="1" dirty="0">
                  <a:solidFill>
                    <a:srgbClr val="002060"/>
                  </a:solidFill>
                </a:rPr>
                <a:t>雨仁律所</a:t>
              </a:r>
              <a:endParaRPr lang="en-US" altLang="zh-CN" sz="2600" b="1" dirty="0">
                <a:solidFill>
                  <a:srgbClr val="002060"/>
                </a:solidFill>
              </a:endParaRPr>
            </a:p>
            <a:p>
              <a:pPr marL="0" indent="0" algn="just">
                <a:lnSpc>
                  <a:spcPct val="300000"/>
                </a:lnSpc>
                <a:spcBef>
                  <a:spcPts val="600"/>
                </a:spcBef>
                <a:buFont typeface="Arial" panose="020B0604020202020204" pitchFamily="34" charset="0"/>
                <a:buNone/>
              </a:pPr>
              <a:endParaRPr lang="en-US" altLang="zh-CN" sz="2600" b="1" dirty="0">
                <a:solidFill>
                  <a:srgbClr val="002060"/>
                </a:solidFill>
              </a:endParaRPr>
            </a:p>
          </p:txBody>
        </p:sp>
        <p:sp>
          <p:nvSpPr>
            <p:cNvPr id="39" name="内容占位符 2">
              <a:extLst>
                <a:ext uri="{FF2B5EF4-FFF2-40B4-BE49-F238E27FC236}">
                  <a16:creationId xmlns:a16="http://schemas.microsoft.com/office/drawing/2014/main" id="{EC40D340-445A-42C4-BF56-C1636198DA26}"/>
                </a:ext>
              </a:extLst>
            </p:cNvPr>
            <p:cNvSpPr txBox="1">
              <a:spLocks/>
            </p:cNvSpPr>
            <p:nvPr/>
          </p:nvSpPr>
          <p:spPr>
            <a:xfrm>
              <a:off x="6041938" y="13486978"/>
              <a:ext cx="3528371" cy="1449026"/>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300000"/>
                </a:lnSpc>
                <a:spcBef>
                  <a:spcPts val="600"/>
                </a:spcBef>
                <a:buNone/>
              </a:pPr>
              <a:r>
                <a:rPr lang="zh-CN" altLang="en-US" sz="2600" b="1" dirty="0">
                  <a:solidFill>
                    <a:srgbClr val="002060"/>
                  </a:solidFill>
                </a:rPr>
                <a:t>奥瑞丝路</a:t>
              </a:r>
            </a:p>
          </p:txBody>
        </p:sp>
        <p:pic>
          <p:nvPicPr>
            <p:cNvPr id="40" name="图片 39">
              <a:extLst>
                <a:ext uri="{FF2B5EF4-FFF2-40B4-BE49-F238E27FC236}">
                  <a16:creationId xmlns:a16="http://schemas.microsoft.com/office/drawing/2014/main" id="{125C1F29-EC9C-4D99-A456-B04CE2610A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43766" y="13792267"/>
              <a:ext cx="1620000" cy="1131284"/>
            </a:xfrm>
            <a:prstGeom prst="rect">
              <a:avLst/>
            </a:prstGeom>
          </p:spPr>
        </p:pic>
        <p:sp>
          <p:nvSpPr>
            <p:cNvPr id="50" name="内容占位符 2">
              <a:extLst>
                <a:ext uri="{FF2B5EF4-FFF2-40B4-BE49-F238E27FC236}">
                  <a16:creationId xmlns:a16="http://schemas.microsoft.com/office/drawing/2014/main" id="{BA8EDFB6-7489-4FDE-9062-F23DD8A6156E}"/>
                </a:ext>
              </a:extLst>
            </p:cNvPr>
            <p:cNvSpPr txBox="1">
              <a:spLocks/>
            </p:cNvSpPr>
            <p:nvPr/>
          </p:nvSpPr>
          <p:spPr>
            <a:xfrm>
              <a:off x="9115997" y="12274732"/>
              <a:ext cx="3528371" cy="1625783"/>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300000"/>
                </a:lnSpc>
                <a:spcBef>
                  <a:spcPts val="600"/>
                </a:spcBef>
                <a:buFont typeface="Arial" panose="020B0604020202020204" pitchFamily="34" charset="0"/>
                <a:buNone/>
              </a:pPr>
              <a:r>
                <a:rPr lang="zh-CN" altLang="en-US" sz="2600" b="1" dirty="0">
                  <a:solidFill>
                    <a:srgbClr val="002060"/>
                  </a:solidFill>
                </a:rPr>
                <a:t>浙江之源</a:t>
              </a:r>
            </a:p>
          </p:txBody>
        </p:sp>
      </p:grpSp>
      <p:grpSp>
        <p:nvGrpSpPr>
          <p:cNvPr id="45" name="组合 44">
            <a:extLst>
              <a:ext uri="{FF2B5EF4-FFF2-40B4-BE49-F238E27FC236}">
                <a16:creationId xmlns:a16="http://schemas.microsoft.com/office/drawing/2014/main" id="{E3774353-E980-4597-AA35-D1E4D297B208}"/>
              </a:ext>
            </a:extLst>
          </p:cNvPr>
          <p:cNvGrpSpPr/>
          <p:nvPr/>
        </p:nvGrpSpPr>
        <p:grpSpPr>
          <a:xfrm>
            <a:off x="1903313" y="7409127"/>
            <a:ext cx="8209558" cy="802288"/>
            <a:chOff x="1924637" y="11452354"/>
            <a:chExt cx="8209558" cy="802288"/>
          </a:xfrm>
        </p:grpSpPr>
        <p:sp>
          <p:nvSpPr>
            <p:cNvPr id="46" name="内容占位符 2">
              <a:extLst>
                <a:ext uri="{FF2B5EF4-FFF2-40B4-BE49-F238E27FC236}">
                  <a16:creationId xmlns:a16="http://schemas.microsoft.com/office/drawing/2014/main" id="{5126C42E-BC01-4C0C-A19B-4A77B21A5C14}"/>
                </a:ext>
              </a:extLst>
            </p:cNvPr>
            <p:cNvSpPr txBox="1">
              <a:spLocks/>
            </p:cNvSpPr>
            <p:nvPr/>
          </p:nvSpPr>
          <p:spPr>
            <a:xfrm>
              <a:off x="3001647" y="11452354"/>
              <a:ext cx="7132548" cy="802288"/>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150000"/>
                </a:lnSpc>
                <a:spcBef>
                  <a:spcPts val="600"/>
                </a:spcBef>
                <a:buFont typeface="Arial" panose="020B0604020202020204" pitchFamily="34" charset="0"/>
                <a:buNone/>
              </a:pPr>
              <a:r>
                <a:rPr lang="zh-CN" altLang="en-US" sz="2600" b="1" dirty="0">
                  <a:solidFill>
                    <a:srgbClr val="002060"/>
                  </a:solidFill>
                </a:rPr>
                <a:t>北京产权交易所</a:t>
              </a:r>
              <a:endParaRPr lang="en-US" altLang="zh-CN" sz="2600" b="1" dirty="0">
                <a:solidFill>
                  <a:srgbClr val="002060"/>
                </a:solidFill>
              </a:endParaRPr>
            </a:p>
          </p:txBody>
        </p:sp>
        <p:pic>
          <p:nvPicPr>
            <p:cNvPr id="47" name="图片 46">
              <a:extLst>
                <a:ext uri="{FF2B5EF4-FFF2-40B4-BE49-F238E27FC236}">
                  <a16:creationId xmlns:a16="http://schemas.microsoft.com/office/drawing/2014/main" id="{08D6A8B8-A7C5-4D89-A7C3-A44252F8D1EE}"/>
                </a:ext>
              </a:extLst>
            </p:cNvPr>
            <p:cNvPicPr>
              <a:picLocks noChangeAspect="1"/>
            </p:cNvPicPr>
            <p:nvPr/>
          </p:nvPicPr>
          <p:blipFill rotWithShape="1">
            <a:blip r:embed="rId13">
              <a:extLst>
                <a:ext uri="{28A0092B-C50C-407E-A947-70E740481C1C}">
                  <a14:useLocalDpi xmlns:a14="http://schemas.microsoft.com/office/drawing/2010/main" val="0"/>
                </a:ext>
              </a:extLst>
            </a:blip>
            <a:srcRect r="89446"/>
            <a:stretch/>
          </p:blipFill>
          <p:spPr>
            <a:xfrm>
              <a:off x="1924637" y="11520164"/>
              <a:ext cx="722702" cy="666667"/>
            </a:xfrm>
            <a:prstGeom prst="rect">
              <a:avLst/>
            </a:prstGeom>
          </p:spPr>
        </p:pic>
      </p:grpSp>
    </p:spTree>
    <p:extLst>
      <p:ext uri="{BB962C8B-B14F-4D97-AF65-F5344CB8AC3E}">
        <p14:creationId xmlns:p14="http://schemas.microsoft.com/office/powerpoint/2010/main" val="90271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1D35F2EC-3F7F-423A-8325-846D3275BDA5}"/>
              </a:ext>
            </a:extLst>
          </p:cNvPr>
          <p:cNvGraphicFramePr>
            <a:graphicFrameLocks noGrp="1"/>
          </p:cNvGraphicFramePr>
          <p:nvPr>
            <p:ph idx="1"/>
            <p:extLst>
              <p:ext uri="{D42A27DB-BD31-4B8C-83A1-F6EECF244321}">
                <p14:modId xmlns:p14="http://schemas.microsoft.com/office/powerpoint/2010/main" val="305772497"/>
              </p:ext>
            </p:extLst>
          </p:nvPr>
        </p:nvGraphicFramePr>
        <p:xfrm>
          <a:off x="1399003" y="3143251"/>
          <a:ext cx="9954798" cy="12239774"/>
        </p:xfrm>
        <a:graphic>
          <a:graphicData uri="http://schemas.openxmlformats.org/drawingml/2006/table">
            <a:tbl>
              <a:tblPr firstRow="1" bandRow="1">
                <a:tableStyleId>{5C22544A-7EE6-4342-B048-85BDC9FD1C3A}</a:tableStyleId>
              </a:tblPr>
              <a:tblGrid>
                <a:gridCol w="1552015">
                  <a:extLst>
                    <a:ext uri="{9D8B030D-6E8A-4147-A177-3AD203B41FA5}">
                      <a16:colId xmlns:a16="http://schemas.microsoft.com/office/drawing/2014/main" val="923221811"/>
                    </a:ext>
                  </a:extLst>
                </a:gridCol>
                <a:gridCol w="1607127">
                  <a:extLst>
                    <a:ext uri="{9D8B030D-6E8A-4147-A177-3AD203B41FA5}">
                      <a16:colId xmlns:a16="http://schemas.microsoft.com/office/drawing/2014/main" val="1004175848"/>
                    </a:ext>
                  </a:extLst>
                </a:gridCol>
                <a:gridCol w="6795656">
                  <a:extLst>
                    <a:ext uri="{9D8B030D-6E8A-4147-A177-3AD203B41FA5}">
                      <a16:colId xmlns:a16="http://schemas.microsoft.com/office/drawing/2014/main" val="2514693860"/>
                    </a:ext>
                  </a:extLst>
                </a:gridCol>
              </a:tblGrid>
              <a:tr h="460305">
                <a:tc>
                  <a:txBody>
                    <a:bodyPr/>
                    <a:lstStyle/>
                    <a:p>
                      <a:pPr algn="ctr"/>
                      <a:r>
                        <a:rPr lang="zh-CN" altLang="en-US" dirty="0"/>
                        <a:t>赞助级别</a:t>
                      </a:r>
                    </a:p>
                  </a:txBody>
                  <a:tcPr marL="137160" marR="137160" marT="137160" marB="137160">
                    <a:solidFill>
                      <a:srgbClr val="00B0F0"/>
                    </a:solidFill>
                  </a:tcPr>
                </a:tc>
                <a:tc>
                  <a:txBody>
                    <a:bodyPr/>
                    <a:lstStyle/>
                    <a:p>
                      <a:pPr algn="ctr"/>
                      <a:r>
                        <a:rPr lang="zh-CN" altLang="en-US" dirty="0"/>
                        <a:t>赞助金额</a:t>
                      </a:r>
                    </a:p>
                  </a:txBody>
                  <a:tcPr marL="137160" marR="137160" marT="137160" marB="137160">
                    <a:solidFill>
                      <a:srgbClr val="00B0F0"/>
                    </a:solidFill>
                  </a:tcPr>
                </a:tc>
                <a:tc>
                  <a:txBody>
                    <a:bodyPr/>
                    <a:lstStyle/>
                    <a:p>
                      <a:pPr algn="ctr"/>
                      <a:r>
                        <a:rPr lang="zh-CN" altLang="en-US" dirty="0"/>
                        <a:t>尊享礼遇</a:t>
                      </a:r>
                    </a:p>
                  </a:txBody>
                  <a:tcPr marL="137160" marR="137160" marT="137160" marB="137160">
                    <a:solidFill>
                      <a:srgbClr val="00B0F0"/>
                    </a:solidFill>
                  </a:tcPr>
                </a:tc>
                <a:extLst>
                  <a:ext uri="{0D108BD9-81ED-4DB2-BD59-A6C34878D82A}">
                    <a16:rowId xmlns:a16="http://schemas.microsoft.com/office/drawing/2014/main" val="2987689997"/>
                  </a:ext>
                </a:extLst>
              </a:tr>
              <a:tr h="2547023">
                <a:tc>
                  <a:txBody>
                    <a:bodyPr/>
                    <a:lstStyle/>
                    <a:p>
                      <a:pPr algn="ctr"/>
                      <a:r>
                        <a:rPr lang="zh-CN" altLang="en-US" dirty="0">
                          <a:solidFill>
                            <a:srgbClr val="C00000"/>
                          </a:solidFill>
                          <a:latin typeface="微软雅黑" panose="020B0503020204020204" pitchFamily="34" charset="-122"/>
                          <a:ea typeface="微软雅黑" panose="020B0503020204020204" pitchFamily="34" charset="-122"/>
                        </a:rPr>
                        <a:t>钻石赞助</a:t>
                      </a:r>
                    </a:p>
                  </a:txBody>
                  <a:tcPr anchor="ctr"/>
                </a:tc>
                <a:tc>
                  <a:txBody>
                    <a:bodyPr/>
                    <a:lstStyle/>
                    <a:p>
                      <a:pPr algn="ctr"/>
                      <a:r>
                        <a:rPr lang="en-US" altLang="zh-CN" dirty="0">
                          <a:solidFill>
                            <a:srgbClr val="C00000"/>
                          </a:solidFill>
                          <a:latin typeface="微软雅黑" panose="020B0503020204020204" pitchFamily="34" charset="-122"/>
                          <a:ea typeface="微软雅黑" panose="020B0503020204020204" pitchFamily="34" charset="-122"/>
                        </a:rPr>
                        <a:t>10</a:t>
                      </a:r>
                      <a:r>
                        <a:rPr lang="zh-CN" altLang="en-US" dirty="0">
                          <a:solidFill>
                            <a:srgbClr val="C00000"/>
                          </a:solidFill>
                          <a:latin typeface="微软雅黑" panose="020B0503020204020204" pitchFamily="34" charset="-122"/>
                          <a:ea typeface="微软雅黑" panose="020B0503020204020204" pitchFamily="34" charset="-122"/>
                        </a:rPr>
                        <a:t>万</a:t>
                      </a:r>
                    </a:p>
                  </a:txBody>
                  <a:tcPr anchor="ctr"/>
                </a:tc>
                <a:tc>
                  <a:txBody>
                    <a:bodyPr/>
                    <a:lstStyle/>
                    <a:p>
                      <a:r>
                        <a:rPr lang="en-US" altLang="zh-CN" sz="2000" dirty="0">
                          <a:solidFill>
                            <a:srgbClr val="C00000"/>
                          </a:solidFill>
                          <a:latin typeface="楷体" panose="02010609060101010101" pitchFamily="49" charset="-122"/>
                          <a:ea typeface="楷体" panose="02010609060101010101" pitchFamily="49" charset="-122"/>
                        </a:rPr>
                        <a:t>1</a:t>
                      </a:r>
                      <a:r>
                        <a:rPr lang="zh-CN" altLang="en-US" sz="2000" dirty="0">
                          <a:solidFill>
                            <a:srgbClr val="C00000"/>
                          </a:solidFill>
                          <a:latin typeface="楷体" panose="02010609060101010101" pitchFamily="49" charset="-122"/>
                          <a:ea typeface="楷体" panose="02010609060101010101" pitchFamily="49" charset="-122"/>
                        </a:rPr>
                        <a:t>）会议“协办单位”冠名，并在会议邀请函、网站列名、会议进展报道等会议全程宣传中体现。</a:t>
                      </a:r>
                    </a:p>
                    <a:p>
                      <a:r>
                        <a:rPr lang="en-US" altLang="zh-CN" sz="2000" dirty="0">
                          <a:solidFill>
                            <a:srgbClr val="C00000"/>
                          </a:solidFill>
                          <a:latin typeface="楷体" panose="02010609060101010101" pitchFamily="49" charset="-122"/>
                          <a:ea typeface="楷体" panose="02010609060101010101" pitchFamily="49" charset="-122"/>
                        </a:rPr>
                        <a:t>2</a:t>
                      </a:r>
                      <a:r>
                        <a:rPr lang="zh-CN" altLang="en-US" sz="2000" dirty="0">
                          <a:solidFill>
                            <a:srgbClr val="C00000"/>
                          </a:solidFill>
                          <a:latin typeface="楷体" panose="02010609060101010101" pitchFamily="49" charset="-122"/>
                          <a:ea typeface="楷体" panose="02010609060101010101" pitchFamily="49" charset="-122"/>
                        </a:rPr>
                        <a:t>）在会刊封面宣传</a:t>
                      </a:r>
                    </a:p>
                    <a:p>
                      <a:r>
                        <a:rPr lang="en-US" altLang="zh-CN" sz="2000" dirty="0">
                          <a:solidFill>
                            <a:srgbClr val="C00000"/>
                          </a:solidFill>
                          <a:latin typeface="楷体" panose="02010609060101010101" pitchFamily="49" charset="-122"/>
                          <a:ea typeface="楷体" panose="02010609060101010101" pitchFamily="49" charset="-122"/>
                        </a:rPr>
                        <a:t>3</a:t>
                      </a:r>
                      <a:r>
                        <a:rPr lang="zh-CN" altLang="en-US" sz="2000" dirty="0">
                          <a:solidFill>
                            <a:srgbClr val="C00000"/>
                          </a:solidFill>
                          <a:latin typeface="楷体" panose="02010609060101010101" pitchFamily="49" charset="-122"/>
                          <a:ea typeface="楷体" panose="02010609060101010101" pitchFamily="49" charset="-122"/>
                        </a:rPr>
                        <a:t>）企业宣传片放映（</a:t>
                      </a:r>
                      <a:r>
                        <a:rPr lang="en-US" altLang="zh-CN" sz="2000" dirty="0">
                          <a:solidFill>
                            <a:srgbClr val="C00000"/>
                          </a:solidFill>
                          <a:latin typeface="楷体" panose="02010609060101010101" pitchFamily="49" charset="-122"/>
                          <a:ea typeface="楷体" panose="02010609060101010101" pitchFamily="49" charset="-122"/>
                        </a:rPr>
                        <a:t>5</a:t>
                      </a:r>
                      <a:r>
                        <a:rPr lang="zh-CN" altLang="en-US" sz="2000" dirty="0">
                          <a:solidFill>
                            <a:srgbClr val="C00000"/>
                          </a:solidFill>
                          <a:latin typeface="楷体" panose="02010609060101010101" pitchFamily="49" charset="-122"/>
                          <a:ea typeface="楷体" panose="02010609060101010101" pitchFamily="49" charset="-122"/>
                        </a:rPr>
                        <a:t>分钟内）</a:t>
                      </a:r>
                    </a:p>
                    <a:p>
                      <a:r>
                        <a:rPr lang="en-US" altLang="zh-CN" sz="2000" dirty="0">
                          <a:solidFill>
                            <a:srgbClr val="C00000"/>
                          </a:solidFill>
                          <a:latin typeface="楷体" panose="02010609060101010101" pitchFamily="49" charset="-122"/>
                          <a:ea typeface="楷体" panose="02010609060101010101" pitchFamily="49" charset="-122"/>
                        </a:rPr>
                        <a:t>4</a:t>
                      </a:r>
                      <a:r>
                        <a:rPr lang="zh-CN" altLang="en-US" sz="2000" dirty="0">
                          <a:solidFill>
                            <a:srgbClr val="C00000"/>
                          </a:solidFill>
                          <a:latin typeface="楷体" panose="02010609060101010101" pitchFamily="49" charset="-122"/>
                          <a:ea typeface="楷体" panose="02010609060101010101" pitchFamily="49" charset="-122"/>
                        </a:rPr>
                        <a:t>）资料袋中放置企业宣传彩页</a:t>
                      </a:r>
                    </a:p>
                    <a:p>
                      <a:r>
                        <a:rPr lang="en-US" altLang="zh-CN" sz="2000" dirty="0">
                          <a:solidFill>
                            <a:srgbClr val="C00000"/>
                          </a:solidFill>
                          <a:latin typeface="楷体" panose="02010609060101010101" pitchFamily="49" charset="-122"/>
                          <a:ea typeface="楷体" panose="02010609060101010101" pitchFamily="49" charset="-122"/>
                        </a:rPr>
                        <a:t>5</a:t>
                      </a:r>
                      <a:r>
                        <a:rPr lang="zh-CN" altLang="en-US" sz="2000" dirty="0">
                          <a:solidFill>
                            <a:srgbClr val="C00000"/>
                          </a:solidFill>
                          <a:latin typeface="楷体" panose="02010609060101010101" pitchFamily="49" charset="-122"/>
                          <a:ea typeface="楷体" panose="02010609060101010101" pitchFamily="49" charset="-122"/>
                        </a:rPr>
                        <a:t>）会场显示屏展示</a:t>
                      </a:r>
                    </a:p>
                    <a:p>
                      <a:r>
                        <a:rPr lang="en-US" altLang="zh-CN" sz="2000" dirty="0">
                          <a:solidFill>
                            <a:srgbClr val="C00000"/>
                          </a:solidFill>
                          <a:latin typeface="楷体" panose="02010609060101010101" pitchFamily="49" charset="-122"/>
                          <a:ea typeface="楷体" panose="02010609060101010101" pitchFamily="49" charset="-122"/>
                        </a:rPr>
                        <a:t>6</a:t>
                      </a:r>
                      <a:r>
                        <a:rPr lang="zh-CN" altLang="en-US" sz="2000" dirty="0">
                          <a:solidFill>
                            <a:srgbClr val="C00000"/>
                          </a:solidFill>
                          <a:latin typeface="楷体" panose="02010609060101010101" pitchFamily="49" charset="-122"/>
                          <a:ea typeface="楷体" panose="02010609060101010101" pitchFamily="49" charset="-122"/>
                        </a:rPr>
                        <a:t>）易拉宝展位</a:t>
                      </a:r>
                    </a:p>
                    <a:p>
                      <a:r>
                        <a:rPr lang="en-US" altLang="zh-CN" sz="2000" dirty="0">
                          <a:solidFill>
                            <a:srgbClr val="C00000"/>
                          </a:solidFill>
                          <a:latin typeface="楷体" panose="02010609060101010101" pitchFamily="49" charset="-122"/>
                          <a:ea typeface="楷体" panose="02010609060101010101" pitchFamily="49" charset="-122"/>
                        </a:rPr>
                        <a:t>7</a:t>
                      </a:r>
                      <a:r>
                        <a:rPr lang="zh-CN" altLang="en-US" sz="2000" dirty="0">
                          <a:solidFill>
                            <a:srgbClr val="C00000"/>
                          </a:solidFill>
                          <a:latin typeface="楷体" panose="02010609060101010101" pitchFamily="49" charset="-122"/>
                          <a:ea typeface="楷体" panose="02010609060101010101" pitchFamily="49" charset="-122"/>
                        </a:rPr>
                        <a:t>）参会名额（免会议费）：</a:t>
                      </a:r>
                      <a:r>
                        <a:rPr lang="en-US" altLang="zh-CN" sz="2000" dirty="0">
                          <a:solidFill>
                            <a:srgbClr val="C00000"/>
                          </a:solidFill>
                          <a:latin typeface="楷体" panose="02010609060101010101" pitchFamily="49" charset="-122"/>
                          <a:ea typeface="楷体" panose="02010609060101010101" pitchFamily="49" charset="-122"/>
                        </a:rPr>
                        <a:t>5</a:t>
                      </a:r>
                      <a:r>
                        <a:rPr lang="zh-CN" altLang="en-US" sz="2000" dirty="0">
                          <a:solidFill>
                            <a:srgbClr val="C00000"/>
                          </a:solidFill>
                          <a:latin typeface="楷体" panose="02010609060101010101" pitchFamily="49" charset="-122"/>
                          <a:ea typeface="楷体" panose="02010609060101010101" pitchFamily="49" charset="-122"/>
                        </a:rPr>
                        <a:t>名</a:t>
                      </a:r>
                    </a:p>
                  </a:txBody>
                  <a:tcPr/>
                </a:tc>
                <a:extLst>
                  <a:ext uri="{0D108BD9-81ED-4DB2-BD59-A6C34878D82A}">
                    <a16:rowId xmlns:a16="http://schemas.microsoft.com/office/drawing/2014/main" val="3734391482"/>
                  </a:ext>
                </a:extLst>
              </a:tr>
              <a:tr h="2240153">
                <a:tc>
                  <a:txBody>
                    <a:bodyPr/>
                    <a:lstStyle/>
                    <a:p>
                      <a:pPr algn="ctr"/>
                      <a:r>
                        <a:rPr lang="zh-CN" altLang="en-US" dirty="0">
                          <a:solidFill>
                            <a:schemeClr val="accent2">
                              <a:lumMod val="75000"/>
                            </a:schemeClr>
                          </a:solidFill>
                          <a:latin typeface="微软雅黑" panose="020B0503020204020204" pitchFamily="34" charset="-122"/>
                          <a:ea typeface="微软雅黑" panose="020B0503020204020204" pitchFamily="34" charset="-122"/>
                        </a:rPr>
                        <a:t>黄金赞助</a:t>
                      </a:r>
                      <a:endParaRPr lang="zh-CN" altLang="en-US" b="0" dirty="0">
                        <a:solidFill>
                          <a:schemeClr val="accent2">
                            <a:lumMod val="75000"/>
                          </a:schemeClr>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solidFill>
                            <a:schemeClr val="accent2">
                              <a:lumMod val="75000"/>
                            </a:schemeClr>
                          </a:solidFill>
                          <a:latin typeface="微软雅黑" panose="020B0503020204020204" pitchFamily="34" charset="-122"/>
                          <a:ea typeface="微软雅黑" panose="020B0503020204020204" pitchFamily="34" charset="-122"/>
                        </a:rPr>
                        <a:t>8</a:t>
                      </a:r>
                      <a:r>
                        <a:rPr lang="zh-CN" altLang="en-US" dirty="0">
                          <a:solidFill>
                            <a:schemeClr val="accent2">
                              <a:lumMod val="75000"/>
                            </a:schemeClr>
                          </a:solidFill>
                          <a:latin typeface="微软雅黑" panose="020B0503020204020204" pitchFamily="34" charset="-122"/>
                          <a:ea typeface="微软雅黑" panose="020B0503020204020204" pitchFamily="34" charset="-122"/>
                        </a:rPr>
                        <a:t>万</a:t>
                      </a:r>
                    </a:p>
                  </a:txBody>
                  <a:tcPr anchor="ctr"/>
                </a:tc>
                <a:tc>
                  <a:txBody>
                    <a:bodyPr/>
                    <a:lstStyle/>
                    <a:p>
                      <a:r>
                        <a:rPr lang="en-US" altLang="zh-CN" sz="2000" dirty="0">
                          <a:solidFill>
                            <a:schemeClr val="accent2">
                              <a:lumMod val="75000"/>
                            </a:schemeClr>
                          </a:solidFill>
                          <a:latin typeface="楷体" panose="02010609060101010101" pitchFamily="49" charset="-122"/>
                          <a:ea typeface="楷体" panose="02010609060101010101" pitchFamily="49" charset="-122"/>
                        </a:rPr>
                        <a:t>1</a:t>
                      </a:r>
                      <a:r>
                        <a:rPr lang="zh-CN" altLang="en-US" sz="2000" dirty="0">
                          <a:solidFill>
                            <a:schemeClr val="accent2">
                              <a:lumMod val="75000"/>
                            </a:schemeClr>
                          </a:solidFill>
                          <a:latin typeface="楷体" panose="02010609060101010101" pitchFamily="49" charset="-122"/>
                          <a:ea typeface="楷体" panose="02010609060101010101" pitchFamily="49" charset="-122"/>
                        </a:rPr>
                        <a:t>）会议“协办单位”冠名，并在会议邀请函、网站列名、会议进展报道等会议全程宣传中体现。</a:t>
                      </a:r>
                    </a:p>
                    <a:p>
                      <a:r>
                        <a:rPr lang="en-US" altLang="zh-CN" sz="2000" dirty="0">
                          <a:solidFill>
                            <a:schemeClr val="accent2">
                              <a:lumMod val="75000"/>
                            </a:schemeClr>
                          </a:solidFill>
                          <a:latin typeface="楷体" panose="02010609060101010101" pitchFamily="49" charset="-122"/>
                          <a:ea typeface="楷体" panose="02010609060101010101" pitchFamily="49" charset="-122"/>
                        </a:rPr>
                        <a:t>2</a:t>
                      </a:r>
                      <a:r>
                        <a:rPr lang="zh-CN" altLang="en-US" sz="2000" dirty="0">
                          <a:solidFill>
                            <a:schemeClr val="accent2">
                              <a:lumMod val="75000"/>
                            </a:schemeClr>
                          </a:solidFill>
                          <a:latin typeface="楷体" panose="02010609060101010101" pitchFamily="49" charset="-122"/>
                          <a:ea typeface="楷体" panose="02010609060101010101" pitchFamily="49" charset="-122"/>
                        </a:rPr>
                        <a:t>）在会刊封底宣传</a:t>
                      </a:r>
                    </a:p>
                    <a:p>
                      <a:r>
                        <a:rPr lang="en-US" altLang="zh-CN" sz="2000" dirty="0">
                          <a:solidFill>
                            <a:schemeClr val="accent2">
                              <a:lumMod val="75000"/>
                            </a:schemeClr>
                          </a:solidFill>
                          <a:latin typeface="楷体" panose="02010609060101010101" pitchFamily="49" charset="-122"/>
                          <a:ea typeface="楷体" panose="02010609060101010101" pitchFamily="49" charset="-122"/>
                        </a:rPr>
                        <a:t>3</a:t>
                      </a:r>
                      <a:r>
                        <a:rPr lang="zh-CN" altLang="en-US" sz="2000" dirty="0">
                          <a:solidFill>
                            <a:schemeClr val="accent2">
                              <a:lumMod val="75000"/>
                            </a:schemeClr>
                          </a:solidFill>
                          <a:latin typeface="楷体" panose="02010609060101010101" pitchFamily="49" charset="-122"/>
                          <a:ea typeface="楷体" panose="02010609060101010101" pitchFamily="49" charset="-122"/>
                        </a:rPr>
                        <a:t>）企业宣传片放映（</a:t>
                      </a:r>
                      <a:r>
                        <a:rPr lang="en-US" altLang="zh-CN" sz="2000" dirty="0">
                          <a:solidFill>
                            <a:schemeClr val="accent2">
                              <a:lumMod val="75000"/>
                            </a:schemeClr>
                          </a:solidFill>
                          <a:latin typeface="楷体" panose="02010609060101010101" pitchFamily="49" charset="-122"/>
                          <a:ea typeface="楷体" panose="02010609060101010101" pitchFamily="49" charset="-122"/>
                        </a:rPr>
                        <a:t>5</a:t>
                      </a:r>
                      <a:r>
                        <a:rPr lang="zh-CN" altLang="en-US" sz="2000" dirty="0">
                          <a:solidFill>
                            <a:schemeClr val="accent2">
                              <a:lumMod val="75000"/>
                            </a:schemeClr>
                          </a:solidFill>
                          <a:latin typeface="楷体" panose="02010609060101010101" pitchFamily="49" charset="-122"/>
                          <a:ea typeface="楷体" panose="02010609060101010101" pitchFamily="49" charset="-122"/>
                        </a:rPr>
                        <a:t>分钟内）</a:t>
                      </a:r>
                    </a:p>
                    <a:p>
                      <a:r>
                        <a:rPr lang="en-US" altLang="zh-CN" sz="2000" dirty="0">
                          <a:solidFill>
                            <a:schemeClr val="accent2">
                              <a:lumMod val="75000"/>
                            </a:schemeClr>
                          </a:solidFill>
                          <a:latin typeface="楷体" panose="02010609060101010101" pitchFamily="49" charset="-122"/>
                          <a:ea typeface="楷体" panose="02010609060101010101" pitchFamily="49" charset="-122"/>
                        </a:rPr>
                        <a:t>4</a:t>
                      </a:r>
                      <a:r>
                        <a:rPr lang="zh-CN" altLang="en-US" sz="2000" dirty="0">
                          <a:solidFill>
                            <a:schemeClr val="accent2">
                              <a:lumMod val="75000"/>
                            </a:schemeClr>
                          </a:solidFill>
                          <a:latin typeface="楷体" panose="02010609060101010101" pitchFamily="49" charset="-122"/>
                          <a:ea typeface="楷体" panose="02010609060101010101" pitchFamily="49" charset="-122"/>
                        </a:rPr>
                        <a:t>）资料袋中放置企业宣传彩页</a:t>
                      </a:r>
                    </a:p>
                    <a:p>
                      <a:r>
                        <a:rPr lang="en-US" altLang="zh-CN" sz="2000" dirty="0">
                          <a:solidFill>
                            <a:schemeClr val="accent2">
                              <a:lumMod val="75000"/>
                            </a:schemeClr>
                          </a:solidFill>
                          <a:latin typeface="楷体" panose="02010609060101010101" pitchFamily="49" charset="-122"/>
                          <a:ea typeface="楷体" panose="02010609060101010101" pitchFamily="49" charset="-122"/>
                        </a:rPr>
                        <a:t>5</a:t>
                      </a:r>
                      <a:r>
                        <a:rPr lang="zh-CN" altLang="en-US" sz="2000" dirty="0">
                          <a:solidFill>
                            <a:schemeClr val="accent2">
                              <a:lumMod val="75000"/>
                            </a:schemeClr>
                          </a:solidFill>
                          <a:latin typeface="楷体" panose="02010609060101010101" pitchFamily="49" charset="-122"/>
                          <a:ea typeface="楷体" panose="02010609060101010101" pitchFamily="49" charset="-122"/>
                        </a:rPr>
                        <a:t>）易拉宝展位</a:t>
                      </a:r>
                    </a:p>
                    <a:p>
                      <a:r>
                        <a:rPr lang="en-US" altLang="zh-CN" sz="2000" dirty="0">
                          <a:solidFill>
                            <a:schemeClr val="accent2">
                              <a:lumMod val="75000"/>
                            </a:schemeClr>
                          </a:solidFill>
                          <a:latin typeface="楷体" panose="02010609060101010101" pitchFamily="49" charset="-122"/>
                          <a:ea typeface="楷体" panose="02010609060101010101" pitchFamily="49" charset="-122"/>
                        </a:rPr>
                        <a:t>6</a:t>
                      </a:r>
                      <a:r>
                        <a:rPr lang="zh-CN" altLang="en-US" sz="2000" dirty="0">
                          <a:solidFill>
                            <a:schemeClr val="accent2">
                              <a:lumMod val="75000"/>
                            </a:schemeClr>
                          </a:solidFill>
                          <a:latin typeface="楷体" panose="02010609060101010101" pitchFamily="49" charset="-122"/>
                          <a:ea typeface="楷体" panose="02010609060101010101" pitchFamily="49" charset="-122"/>
                        </a:rPr>
                        <a:t>）参会名额（免会议费）：</a:t>
                      </a:r>
                      <a:r>
                        <a:rPr lang="en-US" altLang="zh-CN" sz="2000" dirty="0">
                          <a:solidFill>
                            <a:schemeClr val="accent2">
                              <a:lumMod val="75000"/>
                            </a:schemeClr>
                          </a:solidFill>
                          <a:latin typeface="楷体" panose="02010609060101010101" pitchFamily="49" charset="-122"/>
                          <a:ea typeface="楷体" panose="02010609060101010101" pitchFamily="49" charset="-122"/>
                        </a:rPr>
                        <a:t>5</a:t>
                      </a:r>
                      <a:r>
                        <a:rPr lang="zh-CN" altLang="en-US" sz="2000" dirty="0">
                          <a:solidFill>
                            <a:schemeClr val="accent2">
                              <a:lumMod val="75000"/>
                            </a:schemeClr>
                          </a:solidFill>
                          <a:latin typeface="楷体" panose="02010609060101010101" pitchFamily="49" charset="-122"/>
                          <a:ea typeface="楷体" panose="02010609060101010101" pitchFamily="49" charset="-122"/>
                        </a:rPr>
                        <a:t>名</a:t>
                      </a:r>
                    </a:p>
                  </a:txBody>
                  <a:tcPr/>
                </a:tc>
                <a:extLst>
                  <a:ext uri="{0D108BD9-81ED-4DB2-BD59-A6C34878D82A}">
                    <a16:rowId xmlns:a16="http://schemas.microsoft.com/office/drawing/2014/main" val="1983997729"/>
                  </a:ext>
                </a:extLst>
              </a:tr>
              <a:tr h="1626412">
                <a:tc>
                  <a:txBody>
                    <a:bodyPr/>
                    <a:lstStyle/>
                    <a:p>
                      <a:pPr algn="ctr"/>
                      <a:r>
                        <a:rPr lang="zh-CN" altLang="en-US" dirty="0">
                          <a:solidFill>
                            <a:schemeClr val="accent2">
                              <a:lumMod val="50000"/>
                            </a:schemeClr>
                          </a:solidFill>
                          <a:latin typeface="微软雅黑" panose="020B0503020204020204" pitchFamily="34" charset="-122"/>
                          <a:ea typeface="微软雅黑" panose="020B0503020204020204" pitchFamily="34" charset="-122"/>
                        </a:rPr>
                        <a:t>白银赞助</a:t>
                      </a:r>
                    </a:p>
                  </a:txBody>
                  <a:tcPr anchor="ctr"/>
                </a:tc>
                <a:tc>
                  <a:txBody>
                    <a:bodyPr/>
                    <a:lstStyle/>
                    <a:p>
                      <a:pPr algn="ctr"/>
                      <a:r>
                        <a:rPr lang="en-US" altLang="zh-CN" dirty="0">
                          <a:solidFill>
                            <a:schemeClr val="accent2">
                              <a:lumMod val="50000"/>
                            </a:schemeClr>
                          </a:solidFill>
                          <a:latin typeface="微软雅黑" panose="020B0503020204020204" pitchFamily="34" charset="-122"/>
                          <a:ea typeface="微软雅黑" panose="020B0503020204020204" pitchFamily="34" charset="-122"/>
                        </a:rPr>
                        <a:t>5</a:t>
                      </a:r>
                      <a:r>
                        <a:rPr lang="zh-CN" altLang="en-US" dirty="0">
                          <a:solidFill>
                            <a:schemeClr val="accent2">
                              <a:lumMod val="50000"/>
                            </a:schemeClr>
                          </a:solidFill>
                          <a:latin typeface="微软雅黑" panose="020B0503020204020204" pitchFamily="34" charset="-122"/>
                          <a:ea typeface="微软雅黑" panose="020B0503020204020204" pitchFamily="34" charset="-122"/>
                        </a:rPr>
                        <a:t>万</a:t>
                      </a:r>
                    </a:p>
                  </a:txBody>
                  <a:tcPr anchor="ctr"/>
                </a:tc>
                <a:tc>
                  <a:txBody>
                    <a:bodyPr/>
                    <a:lstStyle/>
                    <a:p>
                      <a:r>
                        <a:rPr lang="en-US" altLang="zh-CN" sz="2000" dirty="0">
                          <a:solidFill>
                            <a:schemeClr val="accent2">
                              <a:lumMod val="50000"/>
                            </a:schemeClr>
                          </a:solidFill>
                          <a:latin typeface="楷体" panose="02010609060101010101" pitchFamily="49" charset="-122"/>
                          <a:ea typeface="楷体" panose="02010609060101010101" pitchFamily="49" charset="-122"/>
                        </a:rPr>
                        <a:t>1</a:t>
                      </a:r>
                      <a:r>
                        <a:rPr lang="zh-CN" altLang="en-US" sz="2000" dirty="0">
                          <a:solidFill>
                            <a:schemeClr val="accent2">
                              <a:lumMod val="50000"/>
                            </a:schemeClr>
                          </a:solidFill>
                          <a:latin typeface="楷体" panose="02010609060101010101" pitchFamily="49" charset="-122"/>
                          <a:ea typeface="楷体" panose="02010609060101010101" pitchFamily="49" charset="-122"/>
                        </a:rPr>
                        <a:t>）会议“协办单位”冠名，并在会议邀请函、网站列名、会议进展报道等会议全程宣传中体现。</a:t>
                      </a:r>
                    </a:p>
                    <a:p>
                      <a:r>
                        <a:rPr lang="en-US" altLang="zh-CN" sz="2000" dirty="0">
                          <a:solidFill>
                            <a:schemeClr val="accent2">
                              <a:lumMod val="50000"/>
                            </a:schemeClr>
                          </a:solidFill>
                          <a:latin typeface="楷体" panose="02010609060101010101" pitchFamily="49" charset="-122"/>
                          <a:ea typeface="楷体" panose="02010609060101010101" pitchFamily="49" charset="-122"/>
                        </a:rPr>
                        <a:t>2</a:t>
                      </a:r>
                      <a:r>
                        <a:rPr lang="zh-CN" altLang="en-US" sz="2000" dirty="0">
                          <a:solidFill>
                            <a:schemeClr val="accent2">
                              <a:lumMod val="50000"/>
                            </a:schemeClr>
                          </a:solidFill>
                          <a:latin typeface="楷体" panose="02010609060101010101" pitchFamily="49" charset="-122"/>
                          <a:ea typeface="楷体" panose="02010609060101010101" pitchFamily="49" charset="-122"/>
                        </a:rPr>
                        <a:t>）在会刊封二宣传</a:t>
                      </a:r>
                    </a:p>
                    <a:p>
                      <a:r>
                        <a:rPr lang="en-US" altLang="zh-CN" sz="2000" dirty="0">
                          <a:solidFill>
                            <a:schemeClr val="accent2">
                              <a:lumMod val="50000"/>
                            </a:schemeClr>
                          </a:solidFill>
                          <a:latin typeface="楷体" panose="02010609060101010101" pitchFamily="49" charset="-122"/>
                          <a:ea typeface="楷体" panose="02010609060101010101" pitchFamily="49" charset="-122"/>
                        </a:rPr>
                        <a:t>3</a:t>
                      </a:r>
                      <a:r>
                        <a:rPr lang="zh-CN" altLang="en-US" sz="2000" dirty="0">
                          <a:solidFill>
                            <a:schemeClr val="accent2">
                              <a:lumMod val="50000"/>
                            </a:schemeClr>
                          </a:solidFill>
                          <a:latin typeface="楷体" panose="02010609060101010101" pitchFamily="49" charset="-122"/>
                          <a:ea typeface="楷体" panose="02010609060101010101" pitchFamily="49" charset="-122"/>
                        </a:rPr>
                        <a:t>）资料袋中放置企业宣传彩页</a:t>
                      </a:r>
                    </a:p>
                    <a:p>
                      <a:r>
                        <a:rPr lang="en-US" altLang="zh-CN" sz="2000" dirty="0">
                          <a:solidFill>
                            <a:schemeClr val="accent2">
                              <a:lumMod val="50000"/>
                            </a:schemeClr>
                          </a:solidFill>
                          <a:latin typeface="楷体" panose="02010609060101010101" pitchFamily="49" charset="-122"/>
                          <a:ea typeface="楷体" panose="02010609060101010101" pitchFamily="49" charset="-122"/>
                        </a:rPr>
                        <a:t>4</a:t>
                      </a:r>
                      <a:r>
                        <a:rPr lang="zh-CN" altLang="en-US" sz="2000" dirty="0">
                          <a:solidFill>
                            <a:schemeClr val="accent2">
                              <a:lumMod val="50000"/>
                            </a:schemeClr>
                          </a:solidFill>
                          <a:latin typeface="楷体" panose="02010609060101010101" pitchFamily="49" charset="-122"/>
                          <a:ea typeface="楷体" panose="02010609060101010101" pitchFamily="49" charset="-122"/>
                        </a:rPr>
                        <a:t>）参会名额（免会议费）：</a:t>
                      </a:r>
                      <a:r>
                        <a:rPr lang="en-US" altLang="zh-CN" sz="2000" dirty="0">
                          <a:solidFill>
                            <a:schemeClr val="accent2">
                              <a:lumMod val="50000"/>
                            </a:schemeClr>
                          </a:solidFill>
                          <a:latin typeface="楷体" panose="02010609060101010101" pitchFamily="49" charset="-122"/>
                          <a:ea typeface="楷体" panose="02010609060101010101" pitchFamily="49" charset="-122"/>
                        </a:rPr>
                        <a:t>3</a:t>
                      </a:r>
                      <a:r>
                        <a:rPr lang="zh-CN" altLang="en-US" sz="2000" dirty="0">
                          <a:solidFill>
                            <a:schemeClr val="accent2">
                              <a:lumMod val="50000"/>
                            </a:schemeClr>
                          </a:solidFill>
                          <a:latin typeface="楷体" panose="02010609060101010101" pitchFamily="49" charset="-122"/>
                          <a:ea typeface="楷体" panose="02010609060101010101" pitchFamily="49" charset="-122"/>
                        </a:rPr>
                        <a:t>名</a:t>
                      </a:r>
                    </a:p>
                  </a:txBody>
                  <a:tcPr/>
                </a:tc>
                <a:extLst>
                  <a:ext uri="{0D108BD9-81ED-4DB2-BD59-A6C34878D82A}">
                    <a16:rowId xmlns:a16="http://schemas.microsoft.com/office/drawing/2014/main" val="2271562449"/>
                  </a:ext>
                </a:extLst>
              </a:tr>
              <a:tr h="1626412">
                <a:tc>
                  <a:txBody>
                    <a:bodyPr/>
                    <a:lstStyle/>
                    <a:p>
                      <a:pPr algn="ctr"/>
                      <a:r>
                        <a:rPr lang="zh-CN" altLang="en-US" dirty="0">
                          <a:solidFill>
                            <a:schemeClr val="accent4">
                              <a:lumMod val="50000"/>
                            </a:schemeClr>
                          </a:solidFill>
                          <a:latin typeface="微软雅黑" panose="020B0503020204020204" pitchFamily="34" charset="-122"/>
                          <a:ea typeface="微软雅黑" panose="020B0503020204020204" pitchFamily="34" charset="-122"/>
                        </a:rPr>
                        <a:t>青铜赞助</a:t>
                      </a:r>
                    </a:p>
                  </a:txBody>
                  <a:tcPr anchor="ctr"/>
                </a:tc>
                <a:tc>
                  <a:txBody>
                    <a:bodyPr/>
                    <a:lstStyle/>
                    <a:p>
                      <a:pPr algn="ctr"/>
                      <a:r>
                        <a:rPr lang="en-US" altLang="zh-CN" dirty="0">
                          <a:solidFill>
                            <a:schemeClr val="accent4">
                              <a:lumMod val="50000"/>
                            </a:schemeClr>
                          </a:solidFill>
                          <a:latin typeface="微软雅黑" panose="020B0503020204020204" pitchFamily="34" charset="-122"/>
                          <a:ea typeface="微软雅黑" panose="020B0503020204020204" pitchFamily="34" charset="-122"/>
                        </a:rPr>
                        <a:t>3</a:t>
                      </a:r>
                      <a:r>
                        <a:rPr lang="zh-CN" altLang="en-US" dirty="0">
                          <a:solidFill>
                            <a:schemeClr val="accent4">
                              <a:lumMod val="50000"/>
                            </a:schemeClr>
                          </a:solidFill>
                          <a:latin typeface="微软雅黑" panose="020B0503020204020204" pitchFamily="34" charset="-122"/>
                          <a:ea typeface="微软雅黑" panose="020B0503020204020204" pitchFamily="34" charset="-122"/>
                        </a:rPr>
                        <a:t>万</a:t>
                      </a:r>
                    </a:p>
                  </a:txBody>
                  <a:tcPr anchor="ctr"/>
                </a:tc>
                <a:tc>
                  <a:txBody>
                    <a:bodyPr/>
                    <a:lstStyle/>
                    <a:p>
                      <a:r>
                        <a:rPr lang="en-US" altLang="zh-CN" sz="2000" dirty="0">
                          <a:solidFill>
                            <a:schemeClr val="accent4">
                              <a:lumMod val="50000"/>
                            </a:schemeClr>
                          </a:solidFill>
                          <a:latin typeface="楷体" panose="02010609060101010101" pitchFamily="49" charset="-122"/>
                          <a:ea typeface="楷体" panose="02010609060101010101" pitchFamily="49" charset="-122"/>
                        </a:rPr>
                        <a:t>1</a:t>
                      </a:r>
                      <a:r>
                        <a:rPr lang="zh-CN" altLang="en-US" sz="2000" dirty="0">
                          <a:solidFill>
                            <a:schemeClr val="accent4">
                              <a:lumMod val="50000"/>
                            </a:schemeClr>
                          </a:solidFill>
                          <a:latin typeface="楷体" panose="02010609060101010101" pitchFamily="49" charset="-122"/>
                          <a:ea typeface="楷体" panose="02010609060101010101" pitchFamily="49" charset="-122"/>
                        </a:rPr>
                        <a:t>）会议“协办单位”冠名，并在会议邀请函、网站列名、会议进展报道等会议全程宣传中体现。</a:t>
                      </a:r>
                    </a:p>
                    <a:p>
                      <a:r>
                        <a:rPr lang="en-US" altLang="zh-CN" sz="2000" dirty="0">
                          <a:solidFill>
                            <a:schemeClr val="accent4">
                              <a:lumMod val="50000"/>
                            </a:schemeClr>
                          </a:solidFill>
                          <a:latin typeface="楷体" panose="02010609060101010101" pitchFamily="49" charset="-122"/>
                          <a:ea typeface="楷体" panose="02010609060101010101" pitchFamily="49" charset="-122"/>
                        </a:rPr>
                        <a:t>2</a:t>
                      </a:r>
                      <a:r>
                        <a:rPr lang="zh-CN" altLang="en-US" sz="2000" dirty="0">
                          <a:solidFill>
                            <a:schemeClr val="accent4">
                              <a:lumMod val="50000"/>
                            </a:schemeClr>
                          </a:solidFill>
                          <a:latin typeface="楷体" panose="02010609060101010101" pitchFamily="49" charset="-122"/>
                          <a:ea typeface="楷体" panose="02010609060101010101" pitchFamily="49" charset="-122"/>
                        </a:rPr>
                        <a:t>）在会刊内页宣传</a:t>
                      </a:r>
                    </a:p>
                    <a:p>
                      <a:r>
                        <a:rPr lang="en-US" altLang="zh-CN" sz="2000" dirty="0">
                          <a:solidFill>
                            <a:schemeClr val="accent4">
                              <a:lumMod val="50000"/>
                            </a:schemeClr>
                          </a:solidFill>
                          <a:latin typeface="楷体" panose="02010609060101010101" pitchFamily="49" charset="-122"/>
                          <a:ea typeface="楷体" panose="02010609060101010101" pitchFamily="49" charset="-122"/>
                        </a:rPr>
                        <a:t>3</a:t>
                      </a:r>
                      <a:r>
                        <a:rPr lang="zh-CN" altLang="en-US" sz="2000" dirty="0">
                          <a:solidFill>
                            <a:schemeClr val="accent4">
                              <a:lumMod val="50000"/>
                            </a:schemeClr>
                          </a:solidFill>
                          <a:latin typeface="楷体" panose="02010609060101010101" pitchFamily="49" charset="-122"/>
                          <a:ea typeface="楷体" panose="02010609060101010101" pitchFamily="49" charset="-122"/>
                        </a:rPr>
                        <a:t>）资料袋中放置企业宣传彩页</a:t>
                      </a:r>
                    </a:p>
                    <a:p>
                      <a:r>
                        <a:rPr lang="en-US" altLang="zh-CN" sz="2000" dirty="0">
                          <a:solidFill>
                            <a:schemeClr val="accent4">
                              <a:lumMod val="50000"/>
                            </a:schemeClr>
                          </a:solidFill>
                          <a:latin typeface="楷体" panose="02010609060101010101" pitchFamily="49" charset="-122"/>
                          <a:ea typeface="楷体" panose="02010609060101010101" pitchFamily="49" charset="-122"/>
                        </a:rPr>
                        <a:t>4</a:t>
                      </a:r>
                      <a:r>
                        <a:rPr lang="zh-CN" altLang="en-US" sz="2000" dirty="0">
                          <a:solidFill>
                            <a:schemeClr val="accent4">
                              <a:lumMod val="50000"/>
                            </a:schemeClr>
                          </a:solidFill>
                          <a:latin typeface="楷体" panose="02010609060101010101" pitchFamily="49" charset="-122"/>
                          <a:ea typeface="楷体" panose="02010609060101010101" pitchFamily="49" charset="-122"/>
                        </a:rPr>
                        <a:t>）参会名额（免会议费）：</a:t>
                      </a:r>
                      <a:r>
                        <a:rPr lang="en-US" altLang="zh-CN" sz="2000" dirty="0">
                          <a:solidFill>
                            <a:schemeClr val="accent4">
                              <a:lumMod val="50000"/>
                            </a:schemeClr>
                          </a:solidFill>
                          <a:latin typeface="楷体" panose="02010609060101010101" pitchFamily="49" charset="-122"/>
                          <a:ea typeface="楷体" panose="02010609060101010101" pitchFamily="49" charset="-122"/>
                        </a:rPr>
                        <a:t>3</a:t>
                      </a:r>
                      <a:r>
                        <a:rPr lang="zh-CN" altLang="en-US" sz="2000" dirty="0">
                          <a:solidFill>
                            <a:schemeClr val="accent4">
                              <a:lumMod val="50000"/>
                            </a:schemeClr>
                          </a:solidFill>
                          <a:latin typeface="楷体" panose="02010609060101010101" pitchFamily="49" charset="-122"/>
                          <a:ea typeface="楷体" panose="02010609060101010101" pitchFamily="49" charset="-122"/>
                        </a:rPr>
                        <a:t>名</a:t>
                      </a:r>
                    </a:p>
                  </a:txBody>
                  <a:tcPr/>
                </a:tc>
                <a:extLst>
                  <a:ext uri="{0D108BD9-81ED-4DB2-BD59-A6C34878D82A}">
                    <a16:rowId xmlns:a16="http://schemas.microsoft.com/office/drawing/2014/main" val="3352965252"/>
                  </a:ext>
                </a:extLst>
              </a:tr>
              <a:tr h="1933282">
                <a:tc>
                  <a:txBody>
                    <a:bodyPr/>
                    <a:lstStyle/>
                    <a:p>
                      <a:pPr algn="ctr"/>
                      <a:r>
                        <a:rPr lang="zh-CN" altLang="en-US" dirty="0">
                          <a:solidFill>
                            <a:schemeClr val="accent6">
                              <a:lumMod val="50000"/>
                            </a:schemeClr>
                          </a:solidFill>
                          <a:latin typeface="微软雅黑" panose="020B0503020204020204" pitchFamily="34" charset="-122"/>
                          <a:ea typeface="微软雅黑" panose="020B0503020204020204" pitchFamily="34" charset="-122"/>
                        </a:rPr>
                        <a:t>午餐、晚宴专场承办</a:t>
                      </a:r>
                    </a:p>
                  </a:txBody>
                  <a:tcPr anchor="ctr"/>
                </a:tc>
                <a:tc>
                  <a:txBody>
                    <a:bodyPr/>
                    <a:lstStyle/>
                    <a:p>
                      <a:pPr algn="ctr"/>
                      <a:r>
                        <a:rPr lang="en-US" altLang="zh-CN" dirty="0">
                          <a:solidFill>
                            <a:schemeClr val="accent6">
                              <a:lumMod val="50000"/>
                            </a:schemeClr>
                          </a:solidFill>
                          <a:latin typeface="微软雅黑" panose="020B0503020204020204" pitchFamily="34" charset="-122"/>
                          <a:ea typeface="微软雅黑" panose="020B0503020204020204" pitchFamily="34" charset="-122"/>
                        </a:rPr>
                        <a:t>5</a:t>
                      </a:r>
                      <a:r>
                        <a:rPr lang="zh-CN" altLang="en-US" dirty="0">
                          <a:solidFill>
                            <a:schemeClr val="accent6">
                              <a:lumMod val="50000"/>
                            </a:schemeClr>
                          </a:solidFill>
                          <a:latin typeface="微软雅黑" panose="020B0503020204020204" pitchFamily="34" charset="-122"/>
                          <a:ea typeface="微软雅黑" panose="020B0503020204020204" pitchFamily="34" charset="-122"/>
                        </a:rPr>
                        <a:t>万</a:t>
                      </a:r>
                    </a:p>
                  </a:txBody>
                  <a:tcPr anchor="ctr"/>
                </a:tc>
                <a:tc>
                  <a:txBody>
                    <a:bodyPr/>
                    <a:lstStyle/>
                    <a:p>
                      <a:r>
                        <a:rPr lang="en-US" altLang="zh-CN" sz="2000" dirty="0">
                          <a:solidFill>
                            <a:schemeClr val="accent6">
                              <a:lumMod val="50000"/>
                            </a:schemeClr>
                          </a:solidFill>
                          <a:latin typeface="楷体" panose="02010609060101010101" pitchFamily="49" charset="-122"/>
                          <a:ea typeface="楷体" panose="02010609060101010101" pitchFamily="49" charset="-122"/>
                        </a:rPr>
                        <a:t>1</a:t>
                      </a:r>
                      <a:r>
                        <a:rPr lang="zh-CN" altLang="en-US" sz="2000" dirty="0">
                          <a:solidFill>
                            <a:schemeClr val="accent6">
                              <a:lumMod val="50000"/>
                            </a:schemeClr>
                          </a:solidFill>
                          <a:latin typeface="楷体" panose="02010609060101010101" pitchFamily="49" charset="-122"/>
                          <a:ea typeface="楷体" panose="02010609060101010101" pitchFamily="49" charset="-122"/>
                        </a:rPr>
                        <a:t>）会议“赞助单位”冠名，并在会议邀请函、网站列名、会议进展报道等会议全程宣传中体现。</a:t>
                      </a:r>
                    </a:p>
                    <a:p>
                      <a:r>
                        <a:rPr lang="en-US" altLang="zh-CN" sz="2000" dirty="0">
                          <a:solidFill>
                            <a:schemeClr val="accent6">
                              <a:lumMod val="50000"/>
                            </a:schemeClr>
                          </a:solidFill>
                          <a:latin typeface="楷体" panose="02010609060101010101" pitchFamily="49" charset="-122"/>
                          <a:ea typeface="楷体" panose="02010609060101010101" pitchFamily="49" charset="-122"/>
                        </a:rPr>
                        <a:t>2</a:t>
                      </a:r>
                      <a:r>
                        <a:rPr lang="zh-CN" altLang="en-US" sz="2000" dirty="0">
                          <a:solidFill>
                            <a:schemeClr val="accent6">
                              <a:lumMod val="50000"/>
                            </a:schemeClr>
                          </a:solidFill>
                          <a:latin typeface="楷体" panose="02010609060101010101" pitchFamily="49" charset="-122"/>
                          <a:ea typeface="楷体" panose="02010609060101010101" pitchFamily="49" charset="-122"/>
                        </a:rPr>
                        <a:t>）晚宴致辞（</a:t>
                      </a:r>
                      <a:r>
                        <a:rPr lang="en-US" altLang="zh-CN" sz="2000" dirty="0">
                          <a:solidFill>
                            <a:schemeClr val="accent6">
                              <a:lumMod val="50000"/>
                            </a:schemeClr>
                          </a:solidFill>
                          <a:latin typeface="楷体" panose="02010609060101010101" pitchFamily="49" charset="-122"/>
                          <a:ea typeface="楷体" panose="02010609060101010101" pitchFamily="49" charset="-122"/>
                        </a:rPr>
                        <a:t>10</a:t>
                      </a:r>
                      <a:r>
                        <a:rPr lang="zh-CN" altLang="en-US" sz="2000" dirty="0">
                          <a:solidFill>
                            <a:schemeClr val="accent6">
                              <a:lumMod val="50000"/>
                            </a:schemeClr>
                          </a:solidFill>
                          <a:latin typeface="楷体" panose="02010609060101010101" pitchFamily="49" charset="-122"/>
                          <a:ea typeface="楷体" panose="02010609060101010101" pitchFamily="49" charset="-122"/>
                        </a:rPr>
                        <a:t>分钟）</a:t>
                      </a:r>
                    </a:p>
                    <a:p>
                      <a:r>
                        <a:rPr lang="en-US" altLang="zh-CN" sz="2000" dirty="0">
                          <a:solidFill>
                            <a:schemeClr val="accent6">
                              <a:lumMod val="50000"/>
                            </a:schemeClr>
                          </a:solidFill>
                          <a:latin typeface="楷体" panose="02010609060101010101" pitchFamily="49" charset="-122"/>
                          <a:ea typeface="楷体" panose="02010609060101010101" pitchFamily="49" charset="-122"/>
                        </a:rPr>
                        <a:t>3</a:t>
                      </a:r>
                      <a:r>
                        <a:rPr lang="zh-CN" altLang="en-US" sz="2000" dirty="0">
                          <a:solidFill>
                            <a:schemeClr val="accent6">
                              <a:lumMod val="50000"/>
                            </a:schemeClr>
                          </a:solidFill>
                          <a:latin typeface="楷体" panose="02010609060101010101" pitchFamily="49" charset="-122"/>
                          <a:ea typeface="楷体" panose="02010609060101010101" pitchFamily="49" charset="-122"/>
                        </a:rPr>
                        <a:t>）餐券印花</a:t>
                      </a:r>
                    </a:p>
                    <a:p>
                      <a:r>
                        <a:rPr lang="en-US" altLang="zh-CN" sz="2000" dirty="0">
                          <a:solidFill>
                            <a:schemeClr val="accent6">
                              <a:lumMod val="50000"/>
                            </a:schemeClr>
                          </a:solidFill>
                          <a:latin typeface="楷体" panose="02010609060101010101" pitchFamily="49" charset="-122"/>
                          <a:ea typeface="楷体" panose="02010609060101010101" pitchFamily="49" charset="-122"/>
                        </a:rPr>
                        <a:t>4</a:t>
                      </a:r>
                      <a:r>
                        <a:rPr lang="zh-CN" altLang="en-US" sz="2000" dirty="0">
                          <a:solidFill>
                            <a:schemeClr val="accent6">
                              <a:lumMod val="50000"/>
                            </a:schemeClr>
                          </a:solidFill>
                          <a:latin typeface="楷体" panose="02010609060101010101" pitchFamily="49" charset="-122"/>
                          <a:ea typeface="楷体" panose="02010609060101010101" pitchFamily="49" charset="-122"/>
                        </a:rPr>
                        <a:t>）晚宴背景墙广告</a:t>
                      </a:r>
                    </a:p>
                    <a:p>
                      <a:r>
                        <a:rPr lang="en-US" altLang="zh-CN" sz="2000" dirty="0">
                          <a:solidFill>
                            <a:schemeClr val="accent6">
                              <a:lumMod val="50000"/>
                            </a:schemeClr>
                          </a:solidFill>
                          <a:latin typeface="楷体" panose="02010609060101010101" pitchFamily="49" charset="-122"/>
                          <a:ea typeface="楷体" panose="02010609060101010101" pitchFamily="49" charset="-122"/>
                        </a:rPr>
                        <a:t>5</a:t>
                      </a:r>
                      <a:r>
                        <a:rPr lang="zh-CN" altLang="en-US" sz="2000" dirty="0">
                          <a:solidFill>
                            <a:schemeClr val="accent6">
                              <a:lumMod val="50000"/>
                            </a:schemeClr>
                          </a:solidFill>
                          <a:latin typeface="楷体" panose="02010609060101010101" pitchFamily="49" charset="-122"/>
                          <a:ea typeface="楷体" panose="02010609060101010101" pitchFamily="49" charset="-122"/>
                        </a:rPr>
                        <a:t>）参会名额（免会议费）：</a:t>
                      </a:r>
                      <a:r>
                        <a:rPr lang="en-US" altLang="zh-CN" sz="2000" dirty="0">
                          <a:solidFill>
                            <a:schemeClr val="accent6">
                              <a:lumMod val="50000"/>
                            </a:schemeClr>
                          </a:solidFill>
                          <a:latin typeface="楷体" panose="02010609060101010101" pitchFamily="49" charset="-122"/>
                          <a:ea typeface="楷体" panose="02010609060101010101" pitchFamily="49" charset="-122"/>
                        </a:rPr>
                        <a:t>5</a:t>
                      </a:r>
                      <a:r>
                        <a:rPr lang="zh-CN" altLang="en-US" sz="2000" dirty="0">
                          <a:solidFill>
                            <a:schemeClr val="accent6">
                              <a:lumMod val="50000"/>
                            </a:schemeClr>
                          </a:solidFill>
                          <a:latin typeface="楷体" panose="02010609060101010101" pitchFamily="49" charset="-122"/>
                          <a:ea typeface="楷体" panose="02010609060101010101" pitchFamily="49" charset="-122"/>
                        </a:rPr>
                        <a:t>名</a:t>
                      </a:r>
                    </a:p>
                  </a:txBody>
                  <a:tcPr/>
                </a:tc>
                <a:extLst>
                  <a:ext uri="{0D108BD9-81ED-4DB2-BD59-A6C34878D82A}">
                    <a16:rowId xmlns:a16="http://schemas.microsoft.com/office/drawing/2014/main" val="541613964"/>
                  </a:ext>
                </a:extLst>
              </a:tr>
              <a:tr h="1626412">
                <a:tc>
                  <a:txBody>
                    <a:bodyPr/>
                    <a:lstStyle/>
                    <a:p>
                      <a:pPr algn="ctr"/>
                      <a:r>
                        <a:rPr lang="zh-CN" altLang="en-US" dirty="0">
                          <a:solidFill>
                            <a:schemeClr val="accent5">
                              <a:lumMod val="50000"/>
                            </a:schemeClr>
                          </a:solidFill>
                          <a:latin typeface="微软雅黑" panose="020B0503020204020204" pitchFamily="34" charset="-122"/>
                          <a:ea typeface="微软雅黑" panose="020B0503020204020204" pitchFamily="34" charset="-122"/>
                        </a:rPr>
                        <a:t>其它赞助</a:t>
                      </a:r>
                    </a:p>
                  </a:txBody>
                  <a:tcPr anchor="ctr"/>
                </a:tc>
                <a:tc>
                  <a:txBody>
                    <a:bodyPr/>
                    <a:lstStyle/>
                    <a:p>
                      <a:pPr algn="ctr"/>
                      <a:r>
                        <a:rPr lang="en-US" altLang="zh-CN" dirty="0">
                          <a:solidFill>
                            <a:schemeClr val="accent5">
                              <a:lumMod val="50000"/>
                            </a:schemeClr>
                          </a:solidFill>
                          <a:latin typeface="微软雅黑" panose="020B0503020204020204" pitchFamily="34" charset="-122"/>
                          <a:ea typeface="微软雅黑" panose="020B0503020204020204" pitchFamily="34" charset="-122"/>
                        </a:rPr>
                        <a:t>1</a:t>
                      </a:r>
                      <a:r>
                        <a:rPr lang="zh-CN" altLang="en-US" dirty="0">
                          <a:solidFill>
                            <a:schemeClr val="accent5">
                              <a:lumMod val="50000"/>
                            </a:schemeClr>
                          </a:solidFill>
                          <a:latin typeface="微软雅黑" panose="020B0503020204020204" pitchFamily="34" charset="-122"/>
                          <a:ea typeface="微软雅黑" panose="020B0503020204020204" pitchFamily="34" charset="-122"/>
                        </a:rPr>
                        <a:t>万 </a:t>
                      </a:r>
                    </a:p>
                  </a:txBody>
                  <a:tcPr anchor="ctr"/>
                </a:tc>
                <a:tc>
                  <a:txBody>
                    <a:bodyPr/>
                    <a:lstStyle/>
                    <a:p>
                      <a:r>
                        <a:rPr lang="en-US" altLang="zh-CN" sz="2000" dirty="0">
                          <a:solidFill>
                            <a:schemeClr val="accent5">
                              <a:lumMod val="50000"/>
                            </a:schemeClr>
                          </a:solidFill>
                          <a:latin typeface="楷体" panose="02010609060101010101" pitchFamily="49" charset="-122"/>
                          <a:ea typeface="楷体" panose="02010609060101010101" pitchFamily="49" charset="-122"/>
                        </a:rPr>
                        <a:t>1</a:t>
                      </a:r>
                      <a:r>
                        <a:rPr lang="zh-CN" altLang="en-US" sz="2000" dirty="0">
                          <a:solidFill>
                            <a:schemeClr val="accent5">
                              <a:lumMod val="50000"/>
                            </a:schemeClr>
                          </a:solidFill>
                          <a:latin typeface="楷体" panose="02010609060101010101" pitchFamily="49" charset="-122"/>
                          <a:ea typeface="楷体" panose="02010609060101010101" pitchFamily="49" charset="-122"/>
                        </a:rPr>
                        <a:t>）手提袋、胸卡、矿泉水、礼品冠名，四项任选其一）</a:t>
                      </a:r>
                    </a:p>
                    <a:p>
                      <a:r>
                        <a:rPr lang="en-US" altLang="zh-CN" sz="2000" dirty="0">
                          <a:solidFill>
                            <a:schemeClr val="accent5">
                              <a:lumMod val="50000"/>
                            </a:schemeClr>
                          </a:solidFill>
                          <a:latin typeface="楷体" panose="02010609060101010101" pitchFamily="49" charset="-122"/>
                          <a:ea typeface="楷体" panose="02010609060101010101" pitchFamily="49" charset="-122"/>
                        </a:rPr>
                        <a:t>2</a:t>
                      </a:r>
                      <a:r>
                        <a:rPr lang="zh-CN" altLang="en-US" sz="2000" dirty="0">
                          <a:solidFill>
                            <a:schemeClr val="accent5">
                              <a:lumMod val="50000"/>
                            </a:schemeClr>
                          </a:solidFill>
                          <a:latin typeface="楷体" panose="02010609060101010101" pitchFamily="49" charset="-122"/>
                          <a:ea typeface="楷体" panose="02010609060101010101" pitchFamily="49" charset="-122"/>
                        </a:rPr>
                        <a:t>）会议“赞助单位”列名，并在会议邀请函、网站列名</a:t>
                      </a:r>
                    </a:p>
                    <a:p>
                      <a:r>
                        <a:rPr lang="en-US" altLang="zh-CN" sz="2000" dirty="0">
                          <a:solidFill>
                            <a:schemeClr val="accent5">
                              <a:lumMod val="50000"/>
                            </a:schemeClr>
                          </a:solidFill>
                          <a:latin typeface="楷体" panose="02010609060101010101" pitchFamily="49" charset="-122"/>
                          <a:ea typeface="楷体" panose="02010609060101010101" pitchFamily="49" charset="-122"/>
                        </a:rPr>
                        <a:t>3</a:t>
                      </a:r>
                      <a:r>
                        <a:rPr lang="zh-CN" altLang="en-US" sz="2000" dirty="0">
                          <a:solidFill>
                            <a:schemeClr val="accent5">
                              <a:lumMod val="50000"/>
                            </a:schemeClr>
                          </a:solidFill>
                          <a:latin typeface="楷体" panose="02010609060101010101" pitchFamily="49" charset="-122"/>
                          <a:ea typeface="楷体" panose="02010609060101010101" pitchFamily="49" charset="-122"/>
                        </a:rPr>
                        <a:t>）在会刊内页宣传</a:t>
                      </a:r>
                    </a:p>
                    <a:p>
                      <a:r>
                        <a:rPr lang="en-US" altLang="zh-CN" sz="2000" dirty="0">
                          <a:solidFill>
                            <a:schemeClr val="accent5">
                              <a:lumMod val="50000"/>
                            </a:schemeClr>
                          </a:solidFill>
                          <a:latin typeface="楷体" panose="02010609060101010101" pitchFamily="49" charset="-122"/>
                          <a:ea typeface="楷体" panose="02010609060101010101" pitchFamily="49" charset="-122"/>
                        </a:rPr>
                        <a:t>4</a:t>
                      </a:r>
                      <a:r>
                        <a:rPr lang="zh-CN" altLang="en-US" sz="2000" dirty="0">
                          <a:solidFill>
                            <a:schemeClr val="accent5">
                              <a:lumMod val="50000"/>
                            </a:schemeClr>
                          </a:solidFill>
                          <a:latin typeface="楷体" panose="02010609060101010101" pitchFamily="49" charset="-122"/>
                          <a:ea typeface="楷体" panose="02010609060101010101" pitchFamily="49" charset="-122"/>
                        </a:rPr>
                        <a:t>）资料袋中放置企业宣传彩页</a:t>
                      </a:r>
                    </a:p>
                    <a:p>
                      <a:r>
                        <a:rPr lang="en-US" altLang="zh-CN" sz="2000" dirty="0">
                          <a:solidFill>
                            <a:schemeClr val="accent5">
                              <a:lumMod val="50000"/>
                            </a:schemeClr>
                          </a:solidFill>
                          <a:latin typeface="楷体" panose="02010609060101010101" pitchFamily="49" charset="-122"/>
                          <a:ea typeface="楷体" panose="02010609060101010101" pitchFamily="49" charset="-122"/>
                        </a:rPr>
                        <a:t>5</a:t>
                      </a:r>
                      <a:r>
                        <a:rPr lang="zh-CN" altLang="en-US" sz="2000" dirty="0">
                          <a:solidFill>
                            <a:schemeClr val="accent5">
                              <a:lumMod val="50000"/>
                            </a:schemeClr>
                          </a:solidFill>
                          <a:latin typeface="楷体" panose="02010609060101010101" pitchFamily="49" charset="-122"/>
                          <a:ea typeface="楷体" panose="02010609060101010101" pitchFamily="49" charset="-122"/>
                        </a:rPr>
                        <a:t>）参会名额（免会议费）：</a:t>
                      </a:r>
                      <a:r>
                        <a:rPr lang="en-US" altLang="zh-CN" sz="2000" dirty="0">
                          <a:solidFill>
                            <a:schemeClr val="accent5">
                              <a:lumMod val="50000"/>
                            </a:schemeClr>
                          </a:solidFill>
                          <a:latin typeface="楷体" panose="02010609060101010101" pitchFamily="49" charset="-122"/>
                          <a:ea typeface="楷体" panose="02010609060101010101" pitchFamily="49" charset="-122"/>
                        </a:rPr>
                        <a:t>2</a:t>
                      </a:r>
                      <a:r>
                        <a:rPr lang="zh-CN" altLang="en-US" sz="2000" dirty="0">
                          <a:solidFill>
                            <a:schemeClr val="accent5">
                              <a:lumMod val="50000"/>
                            </a:schemeClr>
                          </a:solidFill>
                          <a:latin typeface="楷体" panose="02010609060101010101" pitchFamily="49" charset="-122"/>
                          <a:ea typeface="楷体" panose="02010609060101010101" pitchFamily="49" charset="-122"/>
                        </a:rPr>
                        <a:t>名</a:t>
                      </a:r>
                    </a:p>
                  </a:txBody>
                  <a:tcPr/>
                </a:tc>
                <a:extLst>
                  <a:ext uri="{0D108BD9-81ED-4DB2-BD59-A6C34878D82A}">
                    <a16:rowId xmlns:a16="http://schemas.microsoft.com/office/drawing/2014/main" val="3002638283"/>
                  </a:ext>
                </a:extLst>
              </a:tr>
            </a:tbl>
          </a:graphicData>
        </a:graphic>
      </p:graphicFrame>
      <p:grpSp>
        <p:nvGrpSpPr>
          <p:cNvPr id="6" name="组合 5">
            <a:extLst>
              <a:ext uri="{FF2B5EF4-FFF2-40B4-BE49-F238E27FC236}">
                <a16:creationId xmlns:a16="http://schemas.microsoft.com/office/drawing/2014/main" id="{B4A15EA9-C721-445D-99A4-1DF19B84C05C}"/>
              </a:ext>
            </a:extLst>
          </p:cNvPr>
          <p:cNvGrpSpPr/>
          <p:nvPr/>
        </p:nvGrpSpPr>
        <p:grpSpPr>
          <a:xfrm>
            <a:off x="1399003" y="1544172"/>
            <a:ext cx="3541359" cy="831600"/>
            <a:chOff x="1399003" y="1703196"/>
            <a:chExt cx="3541359" cy="831600"/>
          </a:xfrm>
        </p:grpSpPr>
        <p:sp>
          <p:nvSpPr>
            <p:cNvPr id="7" name="矩形 6">
              <a:extLst>
                <a:ext uri="{FF2B5EF4-FFF2-40B4-BE49-F238E27FC236}">
                  <a16:creationId xmlns:a16="http://schemas.microsoft.com/office/drawing/2014/main" id="{5D99F4E4-AB8A-4046-8888-6EB71BF46C93}"/>
                </a:ext>
              </a:extLst>
            </p:cNvPr>
            <p:cNvSpPr/>
            <p:nvPr/>
          </p:nvSpPr>
          <p:spPr>
            <a:xfrm>
              <a:off x="4687332" y="1711261"/>
              <a:ext cx="253030" cy="82293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1">
              <a:extLst>
                <a:ext uri="{FF2B5EF4-FFF2-40B4-BE49-F238E27FC236}">
                  <a16:creationId xmlns:a16="http://schemas.microsoft.com/office/drawing/2014/main" id="{1FB93A24-4F13-47E7-ADFA-B39A584CD88F}"/>
                </a:ext>
              </a:extLst>
            </p:cNvPr>
            <p:cNvSpPr/>
            <p:nvPr/>
          </p:nvSpPr>
          <p:spPr>
            <a:xfrm>
              <a:off x="1399003" y="1711262"/>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97783FEB-DED7-4CBB-996F-AC0C2434D821}"/>
                </a:ext>
              </a:extLst>
            </p:cNvPr>
            <p:cNvSpPr txBox="1"/>
            <p:nvPr/>
          </p:nvSpPr>
          <p:spPr>
            <a:xfrm>
              <a:off x="1766332" y="1703196"/>
              <a:ext cx="2806700" cy="831600"/>
            </a:xfrm>
            <a:prstGeom prst="rect">
              <a:avLst/>
            </a:prstGeom>
            <a:solidFill>
              <a:srgbClr val="00B0F0"/>
            </a:solidFill>
          </p:spPr>
          <p:txBody>
            <a:bodyPr wrap="square" rtlCol="0">
              <a:noAutofit/>
            </a:bodyPr>
            <a:lstStyle/>
            <a:p>
              <a:pPr algn="just">
                <a:lnSpc>
                  <a:spcPct val="150000"/>
                </a:lnSpc>
                <a:spcBef>
                  <a:spcPts val="600"/>
                </a:spcBef>
              </a:pP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七</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赞助方式</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83377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D069E741-6824-4F90-B4AD-C83ACA0D8C11}"/>
              </a:ext>
            </a:extLst>
          </p:cNvPr>
          <p:cNvSpPr/>
          <p:nvPr/>
        </p:nvSpPr>
        <p:spPr>
          <a:xfrm>
            <a:off x="4690353" y="1303992"/>
            <a:ext cx="253030" cy="82293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五边形 12">
            <a:extLst>
              <a:ext uri="{FF2B5EF4-FFF2-40B4-BE49-F238E27FC236}">
                <a16:creationId xmlns:a16="http://schemas.microsoft.com/office/drawing/2014/main" id="{7F6674AF-0075-400F-B31D-163F70AEEAD9}"/>
              </a:ext>
            </a:extLst>
          </p:cNvPr>
          <p:cNvSpPr/>
          <p:nvPr/>
        </p:nvSpPr>
        <p:spPr>
          <a:xfrm>
            <a:off x="1402024" y="1323448"/>
            <a:ext cx="367330" cy="822934"/>
          </a:xfrm>
          <a:prstGeom prst="homePlate">
            <a:avLst>
              <a:gd name="adj" fmla="val 532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文本框 24">
            <a:extLst>
              <a:ext uri="{FF2B5EF4-FFF2-40B4-BE49-F238E27FC236}">
                <a16:creationId xmlns:a16="http://schemas.microsoft.com/office/drawing/2014/main" id="{F475A6D2-E2CC-4176-B7A4-135E2598AE9C}"/>
              </a:ext>
            </a:extLst>
          </p:cNvPr>
          <p:cNvSpPr txBox="1"/>
          <p:nvPr/>
        </p:nvSpPr>
        <p:spPr>
          <a:xfrm>
            <a:off x="1769353" y="1315383"/>
            <a:ext cx="2806700" cy="831600"/>
          </a:xfrm>
          <a:prstGeom prst="rect">
            <a:avLst/>
          </a:prstGeom>
          <a:solidFill>
            <a:srgbClr val="00B0F0"/>
          </a:solid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Bef>
                <a:spcPts val="600"/>
              </a:spcBef>
            </a:pP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八</a:t>
            </a:r>
            <a:r>
              <a:rPr lang="zh-CN" altLang="zh-CN"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a:t>
            </a:r>
            <a:r>
              <a:rPr lang="zh-CN" altLang="en-US" sz="3200" b="1" kern="100" dirty="0">
                <a:solidFill>
                  <a:schemeClr val="bg1"/>
                </a:solidFill>
                <a:latin typeface="Calibri" panose="020F0502020204030204" pitchFamily="34" charset="0"/>
                <a:ea typeface="黑体" panose="02010609060101010101" pitchFamily="49" charset="-122"/>
                <a:cs typeface="Times New Roman" panose="02020603050405020304" pitchFamily="18" charset="0"/>
              </a:rPr>
              <a:t>报名方式</a:t>
            </a:r>
            <a:endParaRPr lang="zh-CN" altLang="zh-CN" kern="100" dirty="0">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3" name="内容占位符 2">
            <a:extLst>
              <a:ext uri="{FF2B5EF4-FFF2-40B4-BE49-F238E27FC236}">
                <a16:creationId xmlns:a16="http://schemas.microsoft.com/office/drawing/2014/main" id="{F2497FDF-AFE8-47C2-8EDE-7ECD24E01C4D}"/>
              </a:ext>
            </a:extLst>
          </p:cNvPr>
          <p:cNvSpPr txBox="1">
            <a:spLocks/>
          </p:cNvSpPr>
          <p:nvPr/>
        </p:nvSpPr>
        <p:spPr>
          <a:xfrm>
            <a:off x="1687601" y="3786243"/>
            <a:ext cx="6690662" cy="1692428"/>
          </a:xfrm>
          <a:prstGeom prst="rect">
            <a:avLst/>
          </a:prstGeom>
        </p:spPr>
        <p:txBody>
          <a:bodyPr vert="horz" lIns="91440" tIns="4572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buFont typeface="Wingdings" panose="05000000000000000000" pitchFamily="2" charset="2"/>
              <a:buChar char="u"/>
            </a:pPr>
            <a:r>
              <a:rPr lang="zh-CN" altLang="en-US" sz="2400" b="1" dirty="0">
                <a:solidFill>
                  <a:srgbClr val="0070C0"/>
                </a:solidFill>
              </a:rPr>
              <a:t>方式二：通过本微信提交报名表。</a:t>
            </a:r>
            <a:endParaRPr lang="zh-CN" altLang="en-US" sz="2400" dirty="0"/>
          </a:p>
        </p:txBody>
      </p:sp>
      <p:sp>
        <p:nvSpPr>
          <p:cNvPr id="64" name="内容占位符 2">
            <a:extLst>
              <a:ext uri="{FF2B5EF4-FFF2-40B4-BE49-F238E27FC236}">
                <a16:creationId xmlns:a16="http://schemas.microsoft.com/office/drawing/2014/main" id="{41CC79F0-A2F2-45FD-876C-935509F728AC}"/>
              </a:ext>
            </a:extLst>
          </p:cNvPr>
          <p:cNvSpPr txBox="1">
            <a:spLocks/>
          </p:cNvSpPr>
          <p:nvPr/>
        </p:nvSpPr>
        <p:spPr>
          <a:xfrm>
            <a:off x="1707688" y="2484867"/>
            <a:ext cx="9229733" cy="3646644"/>
          </a:xfrm>
          <a:prstGeom prst="rect">
            <a:avLst/>
          </a:prstGeom>
        </p:spPr>
        <p:txBody>
          <a:bodyPr vert="horz" lIns="91440" tIns="4572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spcBef>
                <a:spcPts val="600"/>
              </a:spcBef>
              <a:buFont typeface="Wingdings" panose="05000000000000000000" pitchFamily="2" charset="2"/>
              <a:buChar char="u"/>
            </a:pPr>
            <a:r>
              <a:rPr lang="zh-CN" altLang="en-US" sz="2400" b="1" dirty="0">
                <a:solidFill>
                  <a:srgbClr val="0070C0"/>
                </a:solidFill>
              </a:rPr>
              <a:t>方式一：请于</a:t>
            </a:r>
            <a:r>
              <a:rPr lang="en-US" altLang="zh-CN" sz="2400" b="1" dirty="0">
                <a:solidFill>
                  <a:srgbClr val="0070C0"/>
                </a:solidFill>
              </a:rPr>
              <a:t>2018</a:t>
            </a:r>
            <a:r>
              <a:rPr lang="zh-CN" altLang="en-US" sz="2400" b="1" dirty="0">
                <a:solidFill>
                  <a:srgbClr val="0070C0"/>
                </a:solidFill>
              </a:rPr>
              <a:t>年</a:t>
            </a:r>
            <a:r>
              <a:rPr lang="en-US" altLang="zh-CN" sz="2400" b="1" dirty="0">
                <a:solidFill>
                  <a:srgbClr val="0070C0"/>
                </a:solidFill>
              </a:rPr>
              <a:t>11</a:t>
            </a:r>
            <a:r>
              <a:rPr lang="zh-CN" altLang="en-US" sz="2400" b="1" dirty="0">
                <a:solidFill>
                  <a:srgbClr val="0070C0"/>
                </a:solidFill>
              </a:rPr>
              <a:t>月</a:t>
            </a:r>
            <a:r>
              <a:rPr lang="en-US" altLang="zh-CN" sz="2400" b="1" dirty="0">
                <a:solidFill>
                  <a:srgbClr val="0070C0"/>
                </a:solidFill>
              </a:rPr>
              <a:t>7</a:t>
            </a:r>
            <a:r>
              <a:rPr lang="zh-CN" altLang="en-US" sz="2400" b="1" dirty="0">
                <a:solidFill>
                  <a:srgbClr val="0070C0"/>
                </a:solidFill>
              </a:rPr>
              <a:t>日前以电子邮件方式向论坛筹委会报名，邮箱：</a:t>
            </a:r>
            <a:r>
              <a:rPr lang="en-US" altLang="zh-CN" sz="2400" b="1" dirty="0">
                <a:solidFill>
                  <a:srgbClr val="0070C0"/>
                </a:solidFill>
              </a:rPr>
              <a:t>info@sinotech-silkroad.com</a:t>
            </a:r>
            <a:r>
              <a:rPr lang="zh-CN" altLang="en-US" sz="2400" b="1" dirty="0">
                <a:solidFill>
                  <a:srgbClr val="0070C0"/>
                </a:solidFill>
              </a:rPr>
              <a:t>（题为“丝路矿业论坛</a:t>
            </a:r>
            <a:r>
              <a:rPr lang="en-US" altLang="zh-CN" sz="2400" b="1" dirty="0">
                <a:solidFill>
                  <a:srgbClr val="0070C0"/>
                </a:solidFill>
              </a:rPr>
              <a:t>·2018”</a:t>
            </a:r>
            <a:r>
              <a:rPr lang="zh-CN" altLang="en-US" sz="2400" b="1" dirty="0">
                <a:solidFill>
                  <a:srgbClr val="0070C0"/>
                </a:solidFill>
              </a:rPr>
              <a:t>报名）</a:t>
            </a:r>
          </a:p>
        </p:txBody>
      </p:sp>
      <p:sp>
        <p:nvSpPr>
          <p:cNvPr id="65" name="内容占位符 2">
            <a:extLst>
              <a:ext uri="{FF2B5EF4-FFF2-40B4-BE49-F238E27FC236}">
                <a16:creationId xmlns:a16="http://schemas.microsoft.com/office/drawing/2014/main" id="{81B501D2-7DEC-495B-B1A7-C9CBF892B40E}"/>
              </a:ext>
            </a:extLst>
          </p:cNvPr>
          <p:cNvSpPr txBox="1">
            <a:spLocks/>
          </p:cNvSpPr>
          <p:nvPr/>
        </p:nvSpPr>
        <p:spPr>
          <a:xfrm>
            <a:off x="1687601" y="6231274"/>
            <a:ext cx="9124791" cy="3179779"/>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just">
              <a:lnSpc>
                <a:spcPct val="150000"/>
              </a:lnSpc>
              <a:buFont typeface="Wingdings" panose="05000000000000000000" pitchFamily="2" charset="2"/>
              <a:buChar char="u"/>
            </a:pPr>
            <a:r>
              <a:rPr lang="zh-CN" altLang="en-US" sz="2400" b="1" dirty="0">
                <a:solidFill>
                  <a:srgbClr val="002060"/>
                </a:solidFill>
              </a:rPr>
              <a:t>说明：</a:t>
            </a:r>
            <a:endParaRPr lang="en-US" altLang="zh-CN" sz="2400" b="1" dirty="0">
              <a:solidFill>
                <a:srgbClr val="002060"/>
              </a:solidFill>
            </a:endParaRPr>
          </a:p>
          <a:p>
            <a:pPr marL="0" indent="0" algn="just">
              <a:lnSpc>
                <a:spcPct val="150000"/>
              </a:lnSpc>
              <a:buNone/>
            </a:pPr>
            <a:r>
              <a:rPr lang="en-US" altLang="zh-CN" sz="2400" b="1" dirty="0">
                <a:solidFill>
                  <a:srgbClr val="002060"/>
                </a:solidFill>
              </a:rPr>
              <a:t>   1.  </a:t>
            </a:r>
            <a:r>
              <a:rPr lang="zh-CN" altLang="en-US" sz="2400" b="1" dirty="0">
                <a:solidFill>
                  <a:srgbClr val="002060"/>
                </a:solidFill>
              </a:rPr>
              <a:t>会议费</a:t>
            </a:r>
            <a:r>
              <a:rPr lang="en-US" altLang="zh-CN" sz="2400" b="1" dirty="0">
                <a:solidFill>
                  <a:srgbClr val="002060"/>
                </a:solidFill>
              </a:rPr>
              <a:t>1200</a:t>
            </a:r>
            <a:r>
              <a:rPr lang="zh-CN" altLang="en-US" sz="2400" b="1" dirty="0">
                <a:solidFill>
                  <a:srgbClr val="002060"/>
                </a:solidFill>
              </a:rPr>
              <a:t>元</a:t>
            </a:r>
            <a:r>
              <a:rPr lang="en-US" altLang="zh-CN" sz="2400" b="1" dirty="0">
                <a:solidFill>
                  <a:srgbClr val="002060"/>
                </a:solidFill>
              </a:rPr>
              <a:t>/</a:t>
            </a:r>
            <a:r>
              <a:rPr lang="zh-CN" altLang="en-US" sz="2400" b="1" dirty="0">
                <a:solidFill>
                  <a:srgbClr val="002060"/>
                </a:solidFill>
              </a:rPr>
              <a:t>人（含午餐费用），现场缴纳。</a:t>
            </a:r>
            <a:endParaRPr lang="en-US" altLang="zh-CN" sz="2400" b="1" dirty="0">
              <a:solidFill>
                <a:srgbClr val="002060"/>
              </a:solidFill>
            </a:endParaRPr>
          </a:p>
          <a:p>
            <a:pPr marL="0" indent="0" algn="just">
              <a:lnSpc>
                <a:spcPct val="150000"/>
              </a:lnSpc>
              <a:buNone/>
            </a:pPr>
            <a:r>
              <a:rPr lang="en-US" altLang="zh-CN" sz="2400" b="1" dirty="0">
                <a:solidFill>
                  <a:srgbClr val="002060"/>
                </a:solidFill>
              </a:rPr>
              <a:t>   2.  </a:t>
            </a:r>
            <a:r>
              <a:rPr lang="zh-CN" altLang="en-US" sz="2400" b="1" dirty="0">
                <a:solidFill>
                  <a:srgbClr val="002060"/>
                </a:solidFill>
              </a:rPr>
              <a:t>此次论坛不统一安排住宿，如需预订酒店者，自行预订。也可通过会务人员协助预订附近酒店，标准间</a:t>
            </a:r>
            <a:r>
              <a:rPr lang="en-US" altLang="zh-CN" sz="2400" b="1" dirty="0">
                <a:solidFill>
                  <a:srgbClr val="002060"/>
                </a:solidFill>
              </a:rPr>
              <a:t>680</a:t>
            </a:r>
            <a:r>
              <a:rPr lang="zh-CN" altLang="en-US" sz="2400" b="1" dirty="0">
                <a:solidFill>
                  <a:srgbClr val="002060"/>
                </a:solidFill>
              </a:rPr>
              <a:t>元</a:t>
            </a:r>
            <a:r>
              <a:rPr lang="en-US" altLang="zh-CN" sz="2400" b="1" dirty="0">
                <a:solidFill>
                  <a:srgbClr val="002060"/>
                </a:solidFill>
              </a:rPr>
              <a:t>/</a:t>
            </a:r>
            <a:r>
              <a:rPr lang="zh-CN" altLang="en-US" sz="2400" b="1" dirty="0">
                <a:solidFill>
                  <a:srgbClr val="002060"/>
                </a:solidFill>
              </a:rPr>
              <a:t>天（含早餐）。如需会务人员协助预订，请提前联系！</a:t>
            </a:r>
          </a:p>
        </p:txBody>
      </p:sp>
      <p:sp>
        <p:nvSpPr>
          <p:cNvPr id="67" name="内容占位符 2">
            <a:extLst>
              <a:ext uri="{FF2B5EF4-FFF2-40B4-BE49-F238E27FC236}">
                <a16:creationId xmlns:a16="http://schemas.microsoft.com/office/drawing/2014/main" id="{752EE7E6-2AF2-432C-85F6-FDC6D8624A31}"/>
              </a:ext>
            </a:extLst>
          </p:cNvPr>
          <p:cNvSpPr txBox="1">
            <a:spLocks/>
          </p:cNvSpPr>
          <p:nvPr/>
        </p:nvSpPr>
        <p:spPr>
          <a:xfrm>
            <a:off x="1769353" y="4594676"/>
            <a:ext cx="10113240" cy="2185371"/>
          </a:xfrm>
          <a:prstGeom prst="rect">
            <a:avLst/>
          </a:prstGeom>
        </p:spPr>
        <p:txBody>
          <a:bodyPr vert="horz" lIns="91440" tIns="45720" rIns="9144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lnSpc>
                <a:spcPct val="100000"/>
              </a:lnSpc>
              <a:spcBef>
                <a:spcPts val="600"/>
              </a:spcBef>
              <a:buFont typeface="Arial" panose="020B0604020202020204" pitchFamily="34" charset="0"/>
              <a:buNone/>
            </a:pPr>
            <a:r>
              <a:rPr lang="zh-CN" altLang="en-US" sz="2400" b="1" dirty="0">
                <a:solidFill>
                  <a:srgbClr val="002060"/>
                </a:solidFill>
              </a:rPr>
              <a:t>联系方式：</a:t>
            </a:r>
          </a:p>
          <a:p>
            <a:pPr marL="0" indent="0" algn="just">
              <a:lnSpc>
                <a:spcPct val="100000"/>
              </a:lnSpc>
              <a:buNone/>
            </a:pPr>
            <a:r>
              <a:rPr lang="zh-CN" altLang="en-US" sz="2400" b="1" dirty="0">
                <a:solidFill>
                  <a:srgbClr val="0070C0"/>
                </a:solidFill>
                <a:latin typeface="Times New Roman" panose="02020603050405020304" pitchFamily="18" charset="0"/>
                <a:cs typeface="Times New Roman" panose="02020603050405020304" pitchFamily="18" charset="0"/>
              </a:rPr>
              <a:t>       雍   拥     </a:t>
            </a:r>
            <a:r>
              <a:rPr lang="en-US" altLang="zh-CN" sz="2400" b="1" dirty="0">
                <a:solidFill>
                  <a:srgbClr val="0070C0"/>
                </a:solidFill>
                <a:latin typeface="Times New Roman" panose="02020603050405020304" pitchFamily="18" charset="0"/>
                <a:cs typeface="Times New Roman" panose="02020603050405020304" pitchFamily="18" charset="0"/>
              </a:rPr>
              <a:t>13391723301</a:t>
            </a:r>
            <a:r>
              <a:rPr lang="zh-CN" altLang="en-US" sz="2400" b="1" dirty="0">
                <a:solidFill>
                  <a:srgbClr val="0070C0"/>
                </a:solidFill>
                <a:latin typeface="Times New Roman" panose="02020603050405020304" pitchFamily="18" charset="0"/>
                <a:cs typeface="Times New Roman" panose="02020603050405020304" pitchFamily="18" charset="0"/>
              </a:rPr>
              <a:t>；  邮  箱   </a:t>
            </a:r>
            <a:r>
              <a:rPr lang="en-US" altLang="zh-CN" sz="2400" b="1" dirty="0">
                <a:solidFill>
                  <a:srgbClr val="0070C0"/>
                </a:solidFill>
                <a:latin typeface="Times New Roman" panose="02020603050405020304" pitchFamily="18" charset="0"/>
                <a:cs typeface="Times New Roman" panose="02020603050405020304" pitchFamily="18" charset="0"/>
              </a:rPr>
              <a:t>yyong@sinotech-silkroad.com</a:t>
            </a:r>
          </a:p>
          <a:p>
            <a:pPr marL="0" indent="0" algn="just">
              <a:lnSpc>
                <a:spcPct val="100000"/>
              </a:lnSpc>
              <a:buNone/>
            </a:pPr>
            <a:r>
              <a:rPr lang="en-US" altLang="zh-CN" sz="2400" b="1" dirty="0">
                <a:solidFill>
                  <a:srgbClr val="0070C0"/>
                </a:solidFill>
                <a:latin typeface="Times New Roman" panose="02020603050405020304" pitchFamily="18" charset="0"/>
                <a:cs typeface="Times New Roman" panose="02020603050405020304" pitchFamily="18" charset="0"/>
              </a:rPr>
              <a:t>       </a:t>
            </a:r>
            <a:r>
              <a:rPr lang="zh-CN" altLang="en-US" sz="2400" b="1" dirty="0">
                <a:solidFill>
                  <a:srgbClr val="0070C0"/>
                </a:solidFill>
                <a:latin typeface="Times New Roman" panose="02020603050405020304" pitchFamily="18" charset="0"/>
                <a:cs typeface="Times New Roman" panose="02020603050405020304" pitchFamily="18" charset="0"/>
              </a:rPr>
              <a:t>闫鹏程    </a:t>
            </a:r>
            <a:r>
              <a:rPr lang="en-US" altLang="zh-CN" sz="2400" b="1" dirty="0">
                <a:solidFill>
                  <a:srgbClr val="0070C0"/>
                </a:solidFill>
                <a:latin typeface="Times New Roman" panose="02020603050405020304" pitchFamily="18" charset="0"/>
                <a:cs typeface="Times New Roman" panose="02020603050405020304" pitchFamily="18" charset="0"/>
              </a:rPr>
              <a:t>18600252432</a:t>
            </a:r>
            <a:r>
              <a:rPr lang="zh-CN" altLang="en-US" sz="2400" b="1" dirty="0">
                <a:solidFill>
                  <a:srgbClr val="0070C0"/>
                </a:solidFill>
                <a:latin typeface="Times New Roman" panose="02020603050405020304" pitchFamily="18" charset="0"/>
                <a:cs typeface="Times New Roman" panose="02020603050405020304" pitchFamily="18" charset="0"/>
              </a:rPr>
              <a:t>；  邮  箱   </a:t>
            </a:r>
            <a:r>
              <a:rPr lang="en-US" altLang="zh-CN" sz="2400" b="1" dirty="0">
                <a:solidFill>
                  <a:srgbClr val="0070C0"/>
                </a:solidFill>
                <a:latin typeface="Times New Roman" panose="02020603050405020304" pitchFamily="18" charset="0"/>
                <a:cs typeface="Times New Roman" panose="02020603050405020304" pitchFamily="18" charset="0"/>
              </a:rPr>
              <a:t>pcyan@sinotech-silkroad.com</a:t>
            </a:r>
          </a:p>
        </p:txBody>
      </p:sp>
      <p:sp>
        <p:nvSpPr>
          <p:cNvPr id="9" name="Rectangle 10">
            <a:extLst>
              <a:ext uri="{FF2B5EF4-FFF2-40B4-BE49-F238E27FC236}">
                <a16:creationId xmlns:a16="http://schemas.microsoft.com/office/drawing/2014/main" id="{FC135E70-E322-446D-9FBC-A8A647B467AF}"/>
              </a:ext>
            </a:extLst>
          </p:cNvPr>
          <p:cNvSpPr>
            <a:spLocks noChangeArrowheads="1"/>
          </p:cNvSpPr>
          <p:nvPr/>
        </p:nvSpPr>
        <p:spPr bwMode="auto">
          <a:xfrm>
            <a:off x="1519576" y="9398728"/>
            <a:ext cx="9605956" cy="264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15832" rIns="91440" bIns="209484" numCol="1" anchor="ctr" anchorCtr="0" compatLnSpc="1">
            <a:prstTxWarp prst="textNoShape">
              <a:avLst/>
            </a:prstTxWarp>
            <a:spAutoFit/>
          </a:bodyPr>
          <a:lstStyle/>
          <a:p>
            <a:pPr eaLnBrk="0" fontAlgn="base" hangingPunct="0">
              <a:lnSpc>
                <a:spcPct val="125000"/>
              </a:lnSpc>
              <a:spcBef>
                <a:spcPct val="0"/>
              </a:spcBef>
              <a:spcAft>
                <a:spcPct val="0"/>
              </a:spcAft>
            </a:pPr>
            <a:r>
              <a:rPr kumimoji="0" lang="zh-CN" altLang="en-US" sz="2400" b="1" i="0" u="none" strike="noStrike" cap="none" normalizeH="0" baseline="0" dirty="0">
                <a:ln>
                  <a:noFill/>
                </a:ln>
                <a:solidFill>
                  <a:srgbClr val="002060"/>
                </a:solidFill>
                <a:effectLst/>
                <a:latin typeface="+mn-ea"/>
                <a:cs typeface="宋体" panose="02010600030101010101" pitchFamily="2" charset="-122"/>
              </a:rPr>
              <a:t>论坛地点：</a:t>
            </a:r>
            <a:r>
              <a:rPr lang="zh-CN" altLang="en-US" sz="2400" b="1" dirty="0">
                <a:solidFill>
                  <a:srgbClr val="0070C0"/>
                </a:solidFill>
                <a:latin typeface="+mn-ea"/>
                <a:cs typeface="宋体" panose="02010600030101010101" pitchFamily="2" charset="-122"/>
              </a:rPr>
              <a:t>北京产权交易所三楼交易大厅</a:t>
            </a:r>
            <a:r>
              <a:rPr lang="zh-CN" altLang="en-US" sz="2400" b="1" dirty="0">
                <a:solidFill>
                  <a:srgbClr val="0070C0"/>
                </a:solidFill>
                <a:latin typeface="+mn-ea"/>
              </a:rPr>
              <a:t>，北京市西城区金融大街甲</a:t>
            </a:r>
            <a:r>
              <a:rPr lang="en-US" altLang="zh-CN" sz="2400" b="1" dirty="0">
                <a:solidFill>
                  <a:srgbClr val="0070C0"/>
                </a:solidFill>
                <a:latin typeface="+mn-ea"/>
              </a:rPr>
              <a:t>17</a:t>
            </a:r>
            <a:r>
              <a:rPr lang="zh-CN" altLang="en-US" sz="2400" b="1" dirty="0">
                <a:solidFill>
                  <a:srgbClr val="0070C0"/>
                </a:solidFill>
                <a:latin typeface="+mn-ea"/>
              </a:rPr>
              <a:t>号</a:t>
            </a:r>
            <a:endParaRPr lang="en-US" altLang="zh-CN" sz="2400" b="1" dirty="0">
              <a:solidFill>
                <a:srgbClr val="0070C0"/>
              </a:solidFill>
              <a:latin typeface="+mn-ea"/>
            </a:endParaRPr>
          </a:p>
          <a:p>
            <a:pPr algn="just">
              <a:lnSpc>
                <a:spcPct val="125000"/>
              </a:lnSpc>
              <a:spcAft>
                <a:spcPts val="0"/>
              </a:spcAft>
            </a:pPr>
            <a:r>
              <a:rPr kumimoji="0" lang="zh-CN" altLang="en-US" sz="2400" b="1" i="0" u="none" strike="noStrike" cap="none" normalizeH="0" baseline="0" dirty="0">
                <a:ln>
                  <a:noFill/>
                </a:ln>
                <a:solidFill>
                  <a:srgbClr val="002060"/>
                </a:solidFill>
                <a:effectLst/>
                <a:latin typeface="+mn-ea"/>
                <a:cs typeface="宋体" panose="02010600030101010101" pitchFamily="2" charset="-122"/>
              </a:rPr>
              <a:t>交通路线：</a:t>
            </a:r>
            <a:r>
              <a:rPr lang="zh-CN" altLang="en-US" sz="2400" b="1" kern="0" dirty="0">
                <a:solidFill>
                  <a:srgbClr val="0070C0"/>
                </a:solidFill>
                <a:latin typeface="+mn-ea"/>
                <a:cs typeface="宋体" panose="02010600030101010101" pitchFamily="2" charset="-122"/>
              </a:rPr>
              <a:t>距离首</a:t>
            </a:r>
            <a:r>
              <a:rPr lang="zh-CN" altLang="zh-CN" sz="2400" b="1" kern="0" dirty="0">
                <a:solidFill>
                  <a:srgbClr val="0070C0"/>
                </a:solidFill>
                <a:latin typeface="+mn-ea"/>
                <a:cs typeface="宋体" panose="02010600030101010101" pitchFamily="2" charset="-122"/>
              </a:rPr>
              <a:t>都</a:t>
            </a:r>
            <a:r>
              <a:rPr lang="zh-CN" altLang="en-US" sz="2400" b="1" kern="0" dirty="0">
                <a:solidFill>
                  <a:srgbClr val="0070C0"/>
                </a:solidFill>
                <a:latin typeface="+mn-ea"/>
                <a:cs typeface="宋体" panose="02010600030101010101" pitchFamily="2" charset="-122"/>
              </a:rPr>
              <a:t>国际</a:t>
            </a:r>
            <a:r>
              <a:rPr lang="zh-CN" altLang="zh-CN" sz="2400" b="1" kern="0" dirty="0">
                <a:solidFill>
                  <a:srgbClr val="0070C0"/>
                </a:solidFill>
                <a:latin typeface="+mn-ea"/>
                <a:cs typeface="宋体" panose="02010600030101010101" pitchFamily="2" charset="-122"/>
              </a:rPr>
              <a:t>机场约</a:t>
            </a:r>
            <a:r>
              <a:rPr lang="en-US" altLang="zh-CN" sz="2400" b="1" kern="0" dirty="0">
                <a:solidFill>
                  <a:srgbClr val="0070C0"/>
                </a:solidFill>
                <a:latin typeface="+mn-ea"/>
                <a:cs typeface="宋体" panose="02010600030101010101" pitchFamily="2" charset="-122"/>
              </a:rPr>
              <a:t>33</a:t>
            </a:r>
            <a:r>
              <a:rPr lang="zh-CN" altLang="zh-CN" sz="2400" b="1" kern="0" dirty="0">
                <a:solidFill>
                  <a:srgbClr val="0070C0"/>
                </a:solidFill>
                <a:latin typeface="+mn-ea"/>
                <a:cs typeface="宋体" panose="02010600030101010101" pitchFamily="2" charset="-122"/>
              </a:rPr>
              <a:t>公里</a:t>
            </a:r>
            <a:r>
              <a:rPr lang="zh-CN" altLang="en-US" sz="2400" b="1" kern="0" dirty="0">
                <a:solidFill>
                  <a:srgbClr val="0070C0"/>
                </a:solidFill>
                <a:latin typeface="+mn-ea"/>
                <a:cs typeface="宋体" panose="02010600030101010101" pitchFamily="2" charset="-122"/>
              </a:rPr>
              <a:t>；</a:t>
            </a:r>
            <a:r>
              <a:rPr lang="zh-CN" altLang="zh-CN" sz="2400" b="1" kern="0" dirty="0">
                <a:solidFill>
                  <a:srgbClr val="0070C0"/>
                </a:solidFill>
                <a:latin typeface="+mn-ea"/>
                <a:cs typeface="宋体" panose="02010600030101010101" pitchFamily="2" charset="-122"/>
              </a:rPr>
              <a:t>地铁</a:t>
            </a:r>
            <a:r>
              <a:rPr lang="en-US" altLang="zh-CN" sz="2400" b="1" kern="0" dirty="0">
                <a:solidFill>
                  <a:srgbClr val="0070C0"/>
                </a:solidFill>
                <a:latin typeface="+mn-ea"/>
                <a:cs typeface="宋体" panose="02010600030101010101" pitchFamily="2" charset="-122"/>
              </a:rPr>
              <a:t>2</a:t>
            </a:r>
            <a:r>
              <a:rPr lang="zh-CN" altLang="en-US" sz="2400" b="1" kern="0" dirty="0">
                <a:solidFill>
                  <a:srgbClr val="0070C0"/>
                </a:solidFill>
                <a:latin typeface="+mn-ea"/>
                <a:cs typeface="宋体" panose="02010600030101010101" pitchFamily="2" charset="-122"/>
              </a:rPr>
              <a:t>号线至阜成门站或复兴门站下车，地铁</a:t>
            </a:r>
            <a:r>
              <a:rPr lang="en-US" altLang="zh-CN" sz="2400" b="1" kern="0" dirty="0">
                <a:solidFill>
                  <a:srgbClr val="0070C0"/>
                </a:solidFill>
                <a:latin typeface="+mn-ea"/>
                <a:cs typeface="宋体" panose="02010600030101010101" pitchFamily="2" charset="-122"/>
              </a:rPr>
              <a:t>1</a:t>
            </a:r>
            <a:r>
              <a:rPr lang="zh-CN" altLang="en-US" sz="2400" b="1" kern="0" dirty="0">
                <a:solidFill>
                  <a:srgbClr val="0070C0"/>
                </a:solidFill>
                <a:latin typeface="+mn-ea"/>
                <a:cs typeface="宋体" panose="02010600030101010101" pitchFamily="2" charset="-122"/>
              </a:rPr>
              <a:t>号线至复兴门站下车。</a:t>
            </a:r>
            <a:endParaRPr lang="en-US" altLang="zh-CN" sz="2400" b="1" kern="0" dirty="0">
              <a:solidFill>
                <a:srgbClr val="0070C0"/>
              </a:solidFill>
              <a:latin typeface="+mn-ea"/>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mn-ea"/>
            </a:endParaRPr>
          </a:p>
        </p:txBody>
      </p:sp>
      <p:pic>
        <p:nvPicPr>
          <p:cNvPr id="10" name="图片 9">
            <a:extLst>
              <a:ext uri="{FF2B5EF4-FFF2-40B4-BE49-F238E27FC236}">
                <a16:creationId xmlns:a16="http://schemas.microsoft.com/office/drawing/2014/main" id="{3FFB8F53-5A48-4F61-913F-DB2138B5C97B}"/>
              </a:ext>
            </a:extLst>
          </p:cNvPr>
          <p:cNvPicPr>
            <a:picLocks noChangeAspect="1"/>
          </p:cNvPicPr>
          <p:nvPr/>
        </p:nvPicPr>
        <p:blipFill>
          <a:blip r:embed="rId3"/>
          <a:stretch>
            <a:fillRect/>
          </a:stretch>
        </p:blipFill>
        <p:spPr>
          <a:xfrm>
            <a:off x="2233421" y="12066690"/>
            <a:ext cx="7022091" cy="3962945"/>
          </a:xfrm>
          <a:prstGeom prst="rect">
            <a:avLst/>
          </a:prstGeom>
        </p:spPr>
      </p:pic>
      <p:sp>
        <p:nvSpPr>
          <p:cNvPr id="11" name="矩形 10">
            <a:extLst>
              <a:ext uri="{FF2B5EF4-FFF2-40B4-BE49-F238E27FC236}">
                <a16:creationId xmlns:a16="http://schemas.microsoft.com/office/drawing/2014/main" id="{CF54AEE0-DD3D-485C-8819-71E4B6A82F88}"/>
              </a:ext>
            </a:extLst>
          </p:cNvPr>
          <p:cNvSpPr/>
          <p:nvPr/>
        </p:nvSpPr>
        <p:spPr>
          <a:xfrm>
            <a:off x="4334107" y="11283785"/>
            <a:ext cx="6096000" cy="830997"/>
          </a:xfrm>
          <a:prstGeom prst="rect">
            <a:avLst/>
          </a:prstGeom>
        </p:spPr>
        <p:txBody>
          <a:bodyPr>
            <a:spAutoFit/>
          </a:bodyPr>
          <a:lstStyle/>
          <a:p>
            <a:pPr algn="just"/>
            <a:endParaRPr lang="en-US" altLang="zh-CN" sz="2400" b="1" dirty="0">
              <a:solidFill>
                <a:srgbClr val="0070C0"/>
              </a:solidFill>
              <a:latin typeface="+mn-ea"/>
              <a:cs typeface="宋体" panose="02010600030101010101" pitchFamily="2" charset="-122"/>
            </a:endParaRPr>
          </a:p>
          <a:p>
            <a:pPr lvl="0" eaLnBrk="0" fontAlgn="base" hangingPunct="0"/>
            <a:r>
              <a:rPr lang="en-US" altLang="zh-CN" sz="2400" b="1" dirty="0">
                <a:solidFill>
                  <a:srgbClr val="002060"/>
                </a:solidFill>
                <a:latin typeface="+mn-ea"/>
                <a:cs typeface="宋体" panose="02010600030101010101" pitchFamily="2" charset="-122"/>
              </a:rPr>
              <a:t>   </a:t>
            </a:r>
            <a:r>
              <a:rPr lang="zh-CN" altLang="zh-CN" sz="2400" b="1" dirty="0">
                <a:solidFill>
                  <a:srgbClr val="002060"/>
                </a:solidFill>
                <a:latin typeface="+mn-ea"/>
                <a:cs typeface="宋体" panose="02010600030101010101" pitchFamily="2" charset="-122"/>
              </a:rPr>
              <a:t>地理位置示意图：</a:t>
            </a:r>
            <a:endParaRPr lang="zh-CN" altLang="zh-CN" sz="2400" b="1" dirty="0">
              <a:solidFill>
                <a:srgbClr val="002060"/>
              </a:solidFill>
              <a:latin typeface="+mn-ea"/>
            </a:endParaRPr>
          </a:p>
        </p:txBody>
      </p:sp>
    </p:spTree>
    <p:extLst>
      <p:ext uri="{BB962C8B-B14F-4D97-AF65-F5344CB8AC3E}">
        <p14:creationId xmlns:p14="http://schemas.microsoft.com/office/powerpoint/2010/main" val="289283545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3474</TotalTime>
  <Words>1110</Words>
  <Application>Microsoft Office PowerPoint</Application>
  <PresentationFormat>自定义</PresentationFormat>
  <Paragraphs>134</Paragraphs>
  <Slides>6</Slides>
  <Notes>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6</vt:i4>
      </vt:variant>
    </vt:vector>
  </HeadingPairs>
  <TitlesOfParts>
    <vt:vector size="19" baseType="lpstr">
      <vt:lpstr>等线</vt:lpstr>
      <vt:lpstr>等线 Light</vt:lpstr>
      <vt:lpstr>黑体</vt:lpstr>
      <vt:lpstr>楷体</vt:lpstr>
      <vt:lpstr>宋体</vt:lpstr>
      <vt:lpstr>微软雅黑</vt:lpstr>
      <vt:lpstr>Arial</vt:lpstr>
      <vt:lpstr>Calibri</vt:lpstr>
      <vt:lpstr>Calibri Light</vt:lpstr>
      <vt:lpstr>Times New Roman</vt:lpstr>
      <vt:lpstr>Wingdings</vt:lpstr>
      <vt:lpstr>Office 主题​​</vt:lpstr>
      <vt:lpstr>CorelDRAW</vt:lpstr>
      <vt:lpstr>丝路矿业论坛·2018 大变局下的中国矿业走出去  第二号通知</vt:lpstr>
      <vt:lpstr>丝路矿业论坛·2018 第二号通知</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中国矿业丝路论坛·2017 中国矿业科学“走出去”  第一号通知</dc:title>
  <dc:creator>Windows 用户</dc:creator>
  <cp:lastModifiedBy>Lenovo</cp:lastModifiedBy>
  <cp:revision>151</cp:revision>
  <cp:lastPrinted>2018-09-27T06:12:03Z</cp:lastPrinted>
  <dcterms:created xsi:type="dcterms:W3CDTF">2017-04-12T08:11:36Z</dcterms:created>
  <dcterms:modified xsi:type="dcterms:W3CDTF">2018-10-17T09:55:51Z</dcterms:modified>
</cp:coreProperties>
</file>